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60"/>
  </p:notesMasterIdLst>
  <p:sldIdLst>
    <p:sldId id="357" r:id="rId2"/>
    <p:sldId id="685" r:id="rId3"/>
    <p:sldId id="623" r:id="rId4"/>
    <p:sldId id="602" r:id="rId5"/>
    <p:sldId id="674" r:id="rId6"/>
    <p:sldId id="691" r:id="rId7"/>
    <p:sldId id="703" r:id="rId8"/>
    <p:sldId id="652" r:id="rId9"/>
    <p:sldId id="649" r:id="rId10"/>
    <p:sldId id="683" r:id="rId11"/>
    <p:sldId id="671" r:id="rId12"/>
    <p:sldId id="375" r:id="rId13"/>
    <p:sldId id="673" r:id="rId14"/>
    <p:sldId id="666" r:id="rId15"/>
    <p:sldId id="605" r:id="rId16"/>
    <p:sldId id="622" r:id="rId17"/>
    <p:sldId id="603" r:id="rId18"/>
    <p:sldId id="644" r:id="rId19"/>
    <p:sldId id="364" r:id="rId20"/>
    <p:sldId id="688" r:id="rId21"/>
    <p:sldId id="612" r:id="rId22"/>
    <p:sldId id="653" r:id="rId23"/>
    <p:sldId id="614" r:id="rId24"/>
    <p:sldId id="630" r:id="rId25"/>
    <p:sldId id="631" r:id="rId26"/>
    <p:sldId id="632" r:id="rId27"/>
    <p:sldId id="634" r:id="rId28"/>
    <p:sldId id="633" r:id="rId29"/>
    <p:sldId id="654" r:id="rId30"/>
    <p:sldId id="615" r:id="rId31"/>
    <p:sldId id="626" r:id="rId32"/>
    <p:sldId id="618" r:id="rId33"/>
    <p:sldId id="625" r:id="rId34"/>
    <p:sldId id="680" r:id="rId35"/>
    <p:sldId id="371" r:id="rId36"/>
    <p:sldId id="367" r:id="rId37"/>
    <p:sldId id="342" r:id="rId38"/>
    <p:sldId id="660" r:id="rId39"/>
    <p:sldId id="677" r:id="rId40"/>
    <p:sldId id="678" r:id="rId41"/>
    <p:sldId id="679" r:id="rId42"/>
    <p:sldId id="340" r:id="rId43"/>
    <p:sldId id="359" r:id="rId44"/>
    <p:sldId id="372" r:id="rId45"/>
    <p:sldId id="269" r:id="rId46"/>
    <p:sldId id="655" r:id="rId47"/>
    <p:sldId id="620" r:id="rId48"/>
    <p:sldId id="682" r:id="rId49"/>
    <p:sldId id="318" r:id="rId50"/>
    <p:sldId id="325" r:id="rId51"/>
    <p:sldId id="704" r:id="rId52"/>
    <p:sldId id="693" r:id="rId53"/>
    <p:sldId id="694" r:id="rId54"/>
    <p:sldId id="702" r:id="rId55"/>
    <p:sldId id="645" r:id="rId56"/>
    <p:sldId id="684" r:id="rId57"/>
    <p:sldId id="355" r:id="rId58"/>
    <p:sldId id="35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678" autoAdjust="0"/>
    <p:restoredTop sz="94660"/>
  </p:normalViewPr>
  <p:slideViewPr>
    <p:cSldViewPr snapToGrid="0">
      <p:cViewPr varScale="1">
        <p:scale>
          <a:sx n="64" d="100"/>
          <a:sy n="64" d="100"/>
        </p:scale>
        <p:origin x="1152" y="1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665C3-B9B0-47FF-B92A-98E1CCF088E4}" type="datetimeFigureOut">
              <a:rPr lang="en-US" smtClean="0"/>
              <a:t>10/13/21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6FF1D-3765-4B60-95B5-E078A4EDA07D}" type="slidenum">
              <a:rPr lang="en-US" smtClean="0"/>
              <a:t>‹#›</a:t>
            </a:fld>
            <a:endParaRPr lang="en-US" dirty="0"/>
          </a:p>
        </p:txBody>
      </p:sp>
    </p:spTree>
    <p:extLst>
      <p:ext uri="{BB962C8B-B14F-4D97-AF65-F5344CB8AC3E}">
        <p14:creationId xmlns:p14="http://schemas.microsoft.com/office/powerpoint/2010/main" val="200273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a:extLst>
              <a:ext uri="{FF2B5EF4-FFF2-40B4-BE49-F238E27FC236}">
                <a16:creationId xmlns:a16="http://schemas.microsoft.com/office/drawing/2014/main" id="{C7514FF8-C569-D44C-90D8-652402771469}"/>
              </a:ext>
            </a:extLst>
          </p:cNvPr>
          <p:cNvSpPr>
            <a:spLocks noGrp="1" noChangeArrowheads="1"/>
          </p:cNvSpPr>
          <p:nvPr>
            <p:ph type="body" idx="1"/>
          </p:nvPr>
        </p:nvSpPr>
        <p:spPr>
          <a:ln/>
        </p:spPr>
        <p:txBody>
          <a:bodyPr/>
          <a:lstStyle/>
          <a:p>
            <a:endParaRPr lang="en-US" altLang="en-US" dirty="0"/>
          </a:p>
        </p:txBody>
      </p:sp>
      <p:sp>
        <p:nvSpPr>
          <p:cNvPr id="696323" name="Rectangle 3">
            <a:extLst>
              <a:ext uri="{FF2B5EF4-FFF2-40B4-BE49-F238E27FC236}">
                <a16:creationId xmlns:a16="http://schemas.microsoft.com/office/drawing/2014/main" id="{2C7A6FC9-79CB-6F48-B422-5142533A4685}"/>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20083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EE3132B-DFFD-DB42-8B1B-730F882138E6}"/>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7214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2AD14BC-1ABC-B940-8BFE-7028C238FB76}"/>
              </a:ext>
            </a:extLst>
          </p:cNvPr>
          <p:cNvSpPr>
            <a:spLocks noGrp="1" noRot="1" noChangeAspect="1" noChangeArrowheads="1" noTextEdit="1"/>
          </p:cNvSpPr>
          <p:nvPr>
            <p:ph type="sldImg"/>
          </p:nvPr>
        </p:nvSpPr>
        <p:spPr>
          <a:xfrm>
            <a:off x="393700" y="692150"/>
            <a:ext cx="6070600" cy="3416300"/>
          </a:xfrm>
          <a:ln/>
        </p:spPr>
      </p:sp>
      <p:sp>
        <p:nvSpPr>
          <p:cNvPr id="10243" name="Rectangle 3">
            <a:extLst>
              <a:ext uri="{FF2B5EF4-FFF2-40B4-BE49-F238E27FC236}">
                <a16:creationId xmlns:a16="http://schemas.microsoft.com/office/drawing/2014/main" id="{F5D80DCD-3CC5-8448-A419-DF9C35AF01C7}"/>
              </a:ext>
            </a:extLst>
          </p:cNvPr>
          <p:cNvSpPr>
            <a:spLocks noGrp="1" noChangeArrowheads="1"/>
          </p:cNvSpPr>
          <p:nvPr>
            <p:ph type="body" idx="1"/>
          </p:nvPr>
        </p:nvSpPr>
        <p:spPr>
          <a:noFill/>
        </p:spPr>
        <p:txBody>
          <a:bodyPr/>
          <a:lstStyle/>
          <a:p>
            <a:r>
              <a:rPr lang="en-US" altLang="en-US" dirty="0"/>
              <a:t>As you may have seen by now, our vision statement is “building confidence through knowledge.”  It reflects our view that the ultimate goal is to provide tools that give students knowledge to give them confidence in their ability to provide solutions for their customers.</a:t>
            </a:r>
          </a:p>
          <a:p>
            <a:r>
              <a:rPr lang="en-US" altLang="en-US" dirty="0"/>
              <a:t>Present solutions selling scenarios.</a:t>
            </a:r>
          </a:p>
          <a:p>
            <a:r>
              <a:rPr lang="en-US" altLang="en-US" dirty="0"/>
              <a:t>Understand what customers especially small-to-medium size business customers are looking for and expect from a provider of integrated data and networking services.</a:t>
            </a:r>
          </a:p>
          <a:p>
            <a:r>
              <a:rPr lang="en-US" altLang="en-US" dirty="0"/>
              <a:t>Understand what are the situations, success factors and solutions in making the sale and how you can make a difference in your prospective and ongoing customer relations.</a:t>
            </a:r>
          </a:p>
          <a:p>
            <a:r>
              <a:rPr lang="en-US" altLang="en-US" dirty="0"/>
              <a:t>And, most importantly, maximize the confidence-to-close factor and the customer gain-retain ratio!!!</a:t>
            </a:r>
            <a:endParaRPr lang="en-US" altLang="en-US" sz="900" b="1" dirty="0"/>
          </a:p>
        </p:txBody>
      </p:sp>
    </p:spTree>
    <p:extLst>
      <p:ext uri="{BB962C8B-B14F-4D97-AF65-F5344CB8AC3E}">
        <p14:creationId xmlns:p14="http://schemas.microsoft.com/office/powerpoint/2010/main" val="2651932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10/13/21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7518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2781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7006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23348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6305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8995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4895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7379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465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700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88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61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30646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132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1984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130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584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10/13/21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8669778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cross@gocross.com" TargetMode="Externa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jpe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flourish.studio/examples/" TargetMode="External"/><Relationship Id="rId3" Type="http://schemas.openxmlformats.org/officeDocument/2006/relationships/image" Target="../media/image43.png"/><Relationship Id="rId7" Type="http://schemas.openxmlformats.org/officeDocument/2006/relationships/image" Target="../media/image46.tiff"/><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hyperlink" Target="https://www.zdnet.com/article/robots-threaten-middle-aged-workers-the-most-thats-anyone-over-21/" TargetMode="External"/><Relationship Id="rId2" Type="http://schemas.openxmlformats.org/officeDocument/2006/relationships/image" Target="../media/image47.tif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quantumexperience.ng.bluemix.net/qx/tutorial?sectionId=full-user-guide&amp;page=002-The_Weird_and_Wonderful_World_of_the_Qubit~2F001-The_Quantum_Bit_(Qubit)" TargetMode="Externa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e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tiff"/></Relationships>
</file>

<file path=ppt/slides/_rels/slide3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tiff"/><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hyperlink" Target="https://view.newsletters.fortune.com/?qs=da19144932280eaf15de3d90568ae64682a19383d04640c5fad0b1f402b2372d0e1951ff71d9f3148d7fa4f02c3d09c0cc18fb6cdea8355bf6b3ef17e00434d29ddec2eede758e679d678ad1d1683055"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G"/></Relationships>
</file>

<file path=ppt/slides/_rels/slide4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mailto:cross@gocross.com" TargetMode="Externa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7.xml.rels><?xml version="1.0" encoding="UTF-8" standalone="yes"?>
<Relationships xmlns="http://schemas.openxmlformats.org/package/2006/relationships"><Relationship Id="rId3" Type="http://schemas.openxmlformats.org/officeDocument/2006/relationships/hyperlink" Target="mailto:cross@gocross.com" TargetMode="External"/><Relationship Id="rId2" Type="http://schemas.openxmlformats.org/officeDocument/2006/relationships/image" Target="../media/image110.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futurism.com/the-byte/russian-startup-selling-robot-clones-real-paper" TargetMode="External"/><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65">
            <a:extLst>
              <a:ext uri="{FF2B5EF4-FFF2-40B4-BE49-F238E27FC236}">
                <a16:creationId xmlns:a16="http://schemas.microsoft.com/office/drawing/2014/main" id="{A0515994-C26C-3345-B3DF-53414365AB53}"/>
              </a:ext>
            </a:extLst>
          </p:cNvPr>
          <p:cNvSpPr/>
          <p:nvPr/>
        </p:nvSpPr>
        <p:spPr>
          <a:xfrm flipV="1">
            <a:off x="4894729" y="5667832"/>
            <a:ext cx="6266330" cy="0"/>
          </a:xfrm>
          <a:prstGeom prst="line">
            <a:avLst/>
          </a:prstGeom>
          <a:ln w="50800">
            <a:solidFill>
              <a:srgbClr val="A6AAA9"/>
            </a:solidFill>
            <a:miter lim="400000"/>
          </a:ln>
        </p:spPr>
        <p:txBody>
          <a:bodyPr lIns="25400" tIns="25400" rIns="25400" bIns="25400" anchor="ctr"/>
          <a:lstStyle/>
          <a:p>
            <a:pPr defTabSz="228600">
              <a:defRPr sz="1200">
                <a:solidFill>
                  <a:srgbClr val="000000"/>
                </a:solidFill>
                <a:latin typeface="Helvetica"/>
                <a:ea typeface="Helvetica"/>
                <a:cs typeface="Helvetica"/>
                <a:sym typeface="Helvetica"/>
              </a:defRPr>
            </a:pPr>
            <a:endParaRPr sz="600" dirty="0"/>
          </a:p>
        </p:txBody>
      </p:sp>
      <p:sp>
        <p:nvSpPr>
          <p:cNvPr id="7" name="Rectangle 6">
            <a:extLst>
              <a:ext uri="{FF2B5EF4-FFF2-40B4-BE49-F238E27FC236}">
                <a16:creationId xmlns:a16="http://schemas.microsoft.com/office/drawing/2014/main" id="{B506A37A-BEC0-4F41-802D-B2294A9865DC}"/>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9" name="Rectangle 8">
            <a:extLst>
              <a:ext uri="{FF2B5EF4-FFF2-40B4-BE49-F238E27FC236}">
                <a16:creationId xmlns:a16="http://schemas.microsoft.com/office/drawing/2014/main" id="{36177F5C-C620-3943-8AD5-9C87A4D82773}"/>
              </a:ext>
            </a:extLst>
          </p:cNvPr>
          <p:cNvSpPr/>
          <p:nvPr/>
        </p:nvSpPr>
        <p:spPr>
          <a:xfrm>
            <a:off x="5633721" y="5667832"/>
            <a:ext cx="5224507" cy="923330"/>
          </a:xfrm>
          <a:prstGeom prst="rect">
            <a:avLst/>
          </a:prstGeom>
        </p:spPr>
        <p:txBody>
          <a:bodyPr wrap="none">
            <a:spAutoFit/>
          </a:bodyPr>
          <a:lstStyle/>
          <a:p>
            <a:r>
              <a:rPr lang="en-US" b="1" dirty="0">
                <a:latin typeface="Arial" panose="020B0604020202020204" pitchFamily="34" charset="0"/>
                <a:cs typeface="Arial" panose="020B0604020202020204" pitchFamily="34" charset="0"/>
              </a:rPr>
              <a:t>Developed and Delivered by Thomas B. Cross</a:t>
            </a:r>
          </a:p>
          <a:p>
            <a:r>
              <a:rPr lang="en-US" b="1" dirty="0">
                <a:latin typeface="Arial" panose="020B0604020202020204" pitchFamily="34" charset="0"/>
                <a:cs typeface="Arial" panose="020B0604020202020204" pitchFamily="34" charset="0"/>
              </a:rPr>
              <a:t>CEO TECHtionary.com</a:t>
            </a:r>
          </a:p>
          <a:p>
            <a:r>
              <a:rPr lang="en-US" b="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cross@gocross.com</a:t>
            </a:r>
            <a:r>
              <a:rPr lang="en-US" b="1" dirty="0">
                <a:latin typeface="Arial" panose="020B0604020202020204" pitchFamily="34" charset="0"/>
                <a:cs typeface="Arial" panose="020B0604020202020204" pitchFamily="34" charset="0"/>
              </a:rPr>
              <a:t> 303-594-1694 </a:t>
            </a:r>
          </a:p>
        </p:txBody>
      </p:sp>
      <p:pic>
        <p:nvPicPr>
          <p:cNvPr id="14" name="Picture 13">
            <a:extLst>
              <a:ext uri="{FF2B5EF4-FFF2-40B4-BE49-F238E27FC236}">
                <a16:creationId xmlns:a16="http://schemas.microsoft.com/office/drawing/2014/main" id="{6D406815-4B07-3449-8C33-388930A24AC2}"/>
              </a:ext>
            </a:extLst>
          </p:cNvPr>
          <p:cNvPicPr>
            <a:picLocks noChangeAspect="1"/>
          </p:cNvPicPr>
          <p:nvPr/>
        </p:nvPicPr>
        <p:blipFill>
          <a:blip r:embed="rId3"/>
          <a:stretch>
            <a:fillRect/>
          </a:stretch>
        </p:blipFill>
        <p:spPr>
          <a:xfrm>
            <a:off x="10184380" y="3769111"/>
            <a:ext cx="1454094" cy="1803077"/>
          </a:xfrm>
          <a:prstGeom prst="rect">
            <a:avLst/>
          </a:prstGeom>
        </p:spPr>
      </p:pic>
      <p:pic>
        <p:nvPicPr>
          <p:cNvPr id="3" name="Picture 2">
            <a:extLst>
              <a:ext uri="{FF2B5EF4-FFF2-40B4-BE49-F238E27FC236}">
                <a16:creationId xmlns:a16="http://schemas.microsoft.com/office/drawing/2014/main" id="{71825795-ED4D-204A-93E1-8D948F2599E6}"/>
              </a:ext>
            </a:extLst>
          </p:cNvPr>
          <p:cNvPicPr>
            <a:picLocks noChangeAspect="1"/>
          </p:cNvPicPr>
          <p:nvPr/>
        </p:nvPicPr>
        <p:blipFill>
          <a:blip r:embed="rId4"/>
          <a:stretch>
            <a:fillRect/>
          </a:stretch>
        </p:blipFill>
        <p:spPr>
          <a:xfrm>
            <a:off x="174385" y="266838"/>
            <a:ext cx="10009995" cy="5197377"/>
          </a:xfrm>
          <a:prstGeom prst="rect">
            <a:avLst/>
          </a:prstGeom>
        </p:spPr>
      </p:pic>
      <p:sp>
        <p:nvSpPr>
          <p:cNvPr id="4" name="Rectangle 3">
            <a:extLst>
              <a:ext uri="{FF2B5EF4-FFF2-40B4-BE49-F238E27FC236}">
                <a16:creationId xmlns:a16="http://schemas.microsoft.com/office/drawing/2014/main" id="{B689E2B3-D4AB-7845-96EB-247B58277C5D}"/>
              </a:ext>
            </a:extLst>
          </p:cNvPr>
          <p:cNvSpPr/>
          <p:nvPr/>
        </p:nvSpPr>
        <p:spPr>
          <a:xfrm>
            <a:off x="7366839" y="637929"/>
            <a:ext cx="2817541" cy="3901837"/>
          </a:xfrm>
          <a:prstGeom prst="rect">
            <a:avLst/>
          </a:prstGeom>
        </p:spPr>
        <p:txBody>
          <a:bodyPr wrap="square">
            <a:spAutoFit/>
          </a:bodyPr>
          <a:lstStyle/>
          <a:p>
            <a:pPr>
              <a:lnSpc>
                <a:spcPct val="150000"/>
              </a:lnSpc>
            </a:pPr>
            <a:r>
              <a:rPr lang="en-US" sz="2400" dirty="0">
                <a:latin typeface="Arial" panose="020B0604020202020204" pitchFamily="34" charset="0"/>
                <a:cs typeface="Arial" panose="020B0604020202020204" pitchFamily="34" charset="0"/>
              </a:rPr>
              <a:t>Executive </a:t>
            </a:r>
          </a:p>
          <a:p>
            <a:pPr>
              <a:lnSpc>
                <a:spcPct val="150000"/>
              </a:lnSpc>
            </a:pPr>
            <a:r>
              <a:rPr lang="en-US" sz="2400" dirty="0">
                <a:latin typeface="Arial" panose="020B0604020202020204" pitchFamily="34" charset="0"/>
                <a:cs typeface="Arial" panose="020B0604020202020204" pitchFamily="34" charset="0"/>
              </a:rPr>
              <a:t>Seminar on </a:t>
            </a:r>
          </a:p>
          <a:p>
            <a:pPr>
              <a:lnSpc>
                <a:spcPct val="150000"/>
              </a:lnSpc>
            </a:pPr>
            <a:r>
              <a:rPr lang="en-US" sz="2400" dirty="0">
                <a:latin typeface="Arial" panose="020B0604020202020204" pitchFamily="34" charset="0"/>
                <a:cs typeface="Arial" panose="020B0604020202020204" pitchFamily="34" charset="0"/>
              </a:rPr>
              <a:t>Building a </a:t>
            </a:r>
          </a:p>
          <a:p>
            <a:pPr>
              <a:lnSpc>
                <a:spcPct val="150000"/>
              </a:lnSpc>
            </a:pPr>
            <a:r>
              <a:rPr lang="en-US" sz="2400" dirty="0">
                <a:latin typeface="Arial" panose="020B0604020202020204" pitchFamily="34" charset="0"/>
                <a:cs typeface="Arial" panose="020B0604020202020204" pitchFamily="34" charset="0"/>
              </a:rPr>
              <a:t>Corporate  </a:t>
            </a:r>
          </a:p>
          <a:p>
            <a:pPr>
              <a:lnSpc>
                <a:spcPct val="150000"/>
              </a:lnSpc>
            </a:pPr>
            <a:r>
              <a:rPr lang="en-US" sz="2400" dirty="0">
                <a:latin typeface="Arial" panose="020B0604020202020204" pitchFamily="34" charset="0"/>
                <a:cs typeface="Arial" panose="020B0604020202020204" pitchFamily="34" charset="0"/>
              </a:rPr>
              <a:t>Intelligence</a:t>
            </a:r>
          </a:p>
          <a:p>
            <a:pPr>
              <a:lnSpc>
                <a:spcPct val="150000"/>
              </a:lnSpc>
            </a:pPr>
            <a:r>
              <a:rPr lang="en-US" sz="2400" dirty="0">
                <a:latin typeface="Arial" panose="020B0604020202020204" pitchFamily="34" charset="0"/>
                <a:cs typeface="Arial" panose="020B0604020202020204" pitchFamily="34" charset="0"/>
              </a:rPr>
              <a:t>Agency (CIA)</a:t>
            </a:r>
          </a:p>
          <a:p>
            <a:pPr>
              <a:lnSpc>
                <a:spcPct val="150000"/>
              </a:lnSpc>
            </a:pPr>
            <a:r>
              <a:rPr lang="en-US" sz="2400" dirty="0">
                <a:latin typeface="Arial" panose="020B0604020202020204" pitchFamily="34" charset="0"/>
                <a:cs typeface="Arial" panose="020B0604020202020204" pitchFamily="34" charset="0"/>
              </a:rPr>
              <a:t>with Ultra AI </a:t>
            </a:r>
          </a:p>
        </p:txBody>
      </p:sp>
      <p:sp>
        <p:nvSpPr>
          <p:cNvPr id="6" name="TextBox 5">
            <a:extLst>
              <a:ext uri="{FF2B5EF4-FFF2-40B4-BE49-F238E27FC236}">
                <a16:creationId xmlns:a16="http://schemas.microsoft.com/office/drawing/2014/main" id="{625CE995-5B0A-C342-AF53-BCB320275547}"/>
              </a:ext>
            </a:extLst>
          </p:cNvPr>
          <p:cNvSpPr txBox="1"/>
          <p:nvPr/>
        </p:nvSpPr>
        <p:spPr>
          <a:xfrm>
            <a:off x="638934" y="1197620"/>
            <a:ext cx="3666388" cy="2231380"/>
          </a:xfrm>
          <a:prstGeom prst="rect">
            <a:avLst/>
          </a:prstGeom>
          <a:noFill/>
        </p:spPr>
        <p:txBody>
          <a:bodyPr wrap="none" rtlCol="0">
            <a:spAutoFit/>
          </a:bodyPr>
          <a:lstStyle/>
          <a:p>
            <a:pPr>
              <a:lnSpc>
                <a:spcPct val="150000"/>
              </a:lnSpc>
            </a:pPr>
            <a:r>
              <a:rPr lang="en-US" sz="2400" dirty="0">
                <a:solidFill>
                  <a:srgbClr val="FF0000"/>
                </a:solidFill>
                <a:latin typeface="Korataki Bk" panose="02000505000000020004" pitchFamily="2" charset="77"/>
                <a:ea typeface="Korataki Bk" panose="02000505000000020004" pitchFamily="2" charset="77"/>
              </a:rPr>
              <a:t>Stop </a:t>
            </a:r>
          </a:p>
          <a:p>
            <a:pPr>
              <a:lnSpc>
                <a:spcPct val="150000"/>
              </a:lnSpc>
            </a:pPr>
            <a:r>
              <a:rPr lang="en-US" sz="2400" dirty="0">
                <a:latin typeface="Korataki Bk" panose="02000505000000020004" pitchFamily="2" charset="77"/>
                <a:ea typeface="Korataki Bk" panose="02000505000000020004" pitchFamily="2" charset="77"/>
              </a:rPr>
              <a:t>Business IP </a:t>
            </a:r>
          </a:p>
          <a:p>
            <a:pPr>
              <a:lnSpc>
                <a:spcPct val="150000"/>
              </a:lnSpc>
            </a:pPr>
            <a:r>
              <a:rPr lang="en-US" sz="2400" dirty="0">
                <a:latin typeface="Korataki Bk" panose="02000505000000020004" pitchFamily="2" charset="77"/>
                <a:ea typeface="Korataki Bk" panose="02000505000000020004" pitchFamily="2" charset="77"/>
              </a:rPr>
              <a:t>Espionage &amp; </a:t>
            </a:r>
          </a:p>
          <a:p>
            <a:pPr>
              <a:lnSpc>
                <a:spcPct val="150000"/>
              </a:lnSpc>
            </a:pPr>
            <a:r>
              <a:rPr lang="en-US" sz="2400" dirty="0">
                <a:latin typeface="Korataki Bk" panose="02000505000000020004" pitchFamily="2" charset="77"/>
                <a:ea typeface="Korataki Bk" panose="02000505000000020004" pitchFamily="2" charset="77"/>
              </a:rPr>
              <a:t>Sabotage Now </a:t>
            </a:r>
          </a:p>
        </p:txBody>
      </p:sp>
      <p:sp>
        <p:nvSpPr>
          <p:cNvPr id="10" name="Rectangle 9">
            <a:extLst>
              <a:ext uri="{FF2B5EF4-FFF2-40B4-BE49-F238E27FC236}">
                <a16:creationId xmlns:a16="http://schemas.microsoft.com/office/drawing/2014/main" id="{D5DD929A-A6A8-6D4A-9A3C-F9CD33F883CE}"/>
              </a:ext>
            </a:extLst>
          </p:cNvPr>
          <p:cNvSpPr/>
          <p:nvPr/>
        </p:nvSpPr>
        <p:spPr>
          <a:xfrm>
            <a:off x="1757207" y="5578534"/>
            <a:ext cx="249299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October 2021 Update</a:t>
            </a:r>
          </a:p>
        </p:txBody>
      </p:sp>
    </p:spTree>
    <p:extLst>
      <p:ext uri="{BB962C8B-B14F-4D97-AF65-F5344CB8AC3E}">
        <p14:creationId xmlns:p14="http://schemas.microsoft.com/office/powerpoint/2010/main" val="4653311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156A-9A4F-3B44-84B3-266E6E50132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31EEFAFD-771F-E446-94AC-1D9AF44DB0BE}"/>
              </a:ext>
            </a:extLst>
          </p:cNvPr>
          <p:cNvPicPr>
            <a:picLocks noGrp="1" noChangeAspect="1"/>
          </p:cNvPicPr>
          <p:nvPr>
            <p:ph idx="1"/>
          </p:nvPr>
        </p:nvPicPr>
        <p:blipFill>
          <a:blip r:embed="rId2"/>
          <a:stretch>
            <a:fillRect/>
          </a:stretch>
        </p:blipFill>
        <p:spPr>
          <a:xfrm>
            <a:off x="5175169" y="92471"/>
            <a:ext cx="6706596" cy="2482312"/>
          </a:xfrm>
        </p:spPr>
      </p:pic>
      <p:sp>
        <p:nvSpPr>
          <p:cNvPr id="4" name="Rectangle 3">
            <a:extLst>
              <a:ext uri="{FF2B5EF4-FFF2-40B4-BE49-F238E27FC236}">
                <a16:creationId xmlns:a16="http://schemas.microsoft.com/office/drawing/2014/main" id="{7F535199-49F4-7249-AC23-D200B5FD8A79}"/>
              </a:ext>
            </a:extLst>
          </p:cNvPr>
          <p:cNvSpPr/>
          <p:nvPr/>
        </p:nvSpPr>
        <p:spPr>
          <a:xfrm>
            <a:off x="3523290" y="5943600"/>
            <a:ext cx="4210050" cy="646331"/>
          </a:xfrm>
          <a:prstGeom prst="rect">
            <a:avLst/>
          </a:prstGeom>
        </p:spPr>
        <p:txBody>
          <a:bodyPr wrap="square">
            <a:spAutoFit/>
          </a:bodyPr>
          <a:lstStyle/>
          <a:p>
            <a:r>
              <a:rPr lang="en-US" dirty="0"/>
              <a:t>https://www.nytimes.com/2019/08/27/world/asia/china-linkedin-spies.html</a:t>
            </a:r>
          </a:p>
        </p:txBody>
      </p:sp>
      <p:pic>
        <p:nvPicPr>
          <p:cNvPr id="8" name="Picture 7">
            <a:extLst>
              <a:ext uri="{FF2B5EF4-FFF2-40B4-BE49-F238E27FC236}">
                <a16:creationId xmlns:a16="http://schemas.microsoft.com/office/drawing/2014/main" id="{898767D9-89E8-2944-A254-FF2A60E17E2D}"/>
              </a:ext>
            </a:extLst>
          </p:cNvPr>
          <p:cNvPicPr>
            <a:picLocks noChangeAspect="1"/>
          </p:cNvPicPr>
          <p:nvPr/>
        </p:nvPicPr>
        <p:blipFill>
          <a:blip r:embed="rId3"/>
          <a:stretch>
            <a:fillRect/>
          </a:stretch>
        </p:blipFill>
        <p:spPr>
          <a:xfrm>
            <a:off x="242113" y="2999811"/>
            <a:ext cx="6303040" cy="3469320"/>
          </a:xfrm>
          <a:prstGeom prst="rect">
            <a:avLst/>
          </a:prstGeom>
        </p:spPr>
      </p:pic>
      <p:pic>
        <p:nvPicPr>
          <p:cNvPr id="10" name="Picture 9">
            <a:extLst>
              <a:ext uri="{FF2B5EF4-FFF2-40B4-BE49-F238E27FC236}">
                <a16:creationId xmlns:a16="http://schemas.microsoft.com/office/drawing/2014/main" id="{F92A30C9-323D-E74F-89DB-5BB73C10C6BE}"/>
              </a:ext>
            </a:extLst>
          </p:cNvPr>
          <p:cNvPicPr>
            <a:picLocks noChangeAspect="1"/>
          </p:cNvPicPr>
          <p:nvPr/>
        </p:nvPicPr>
        <p:blipFill>
          <a:blip r:embed="rId4"/>
          <a:stretch>
            <a:fillRect/>
          </a:stretch>
        </p:blipFill>
        <p:spPr>
          <a:xfrm>
            <a:off x="5413670" y="3621785"/>
            <a:ext cx="6536217" cy="1503102"/>
          </a:xfrm>
          <a:prstGeom prst="rect">
            <a:avLst/>
          </a:prstGeom>
        </p:spPr>
      </p:pic>
      <p:sp>
        <p:nvSpPr>
          <p:cNvPr id="11" name="Rectangle 10">
            <a:extLst>
              <a:ext uri="{FF2B5EF4-FFF2-40B4-BE49-F238E27FC236}">
                <a16:creationId xmlns:a16="http://schemas.microsoft.com/office/drawing/2014/main" id="{5BDE24FF-88C9-8B41-8B7E-EF117FEFB95B}"/>
              </a:ext>
            </a:extLst>
          </p:cNvPr>
          <p:cNvSpPr/>
          <p:nvPr/>
        </p:nvSpPr>
        <p:spPr>
          <a:xfrm>
            <a:off x="8131907" y="5798252"/>
            <a:ext cx="3817980" cy="830997"/>
          </a:xfrm>
          <a:prstGeom prst="rect">
            <a:avLst/>
          </a:prstGeom>
        </p:spPr>
        <p:txBody>
          <a:bodyPr wrap="square">
            <a:spAutoFit/>
          </a:bodyPr>
          <a:lstStyle/>
          <a:p>
            <a:r>
              <a:rPr lang="en-US" sz="1600" dirty="0"/>
              <a:t>https://www.digitaltrends.com/social-media/linkedin-reportedly-used-by-some-nations-to-recruit-spies/</a:t>
            </a:r>
          </a:p>
        </p:txBody>
      </p:sp>
      <p:pic>
        <p:nvPicPr>
          <p:cNvPr id="5" name="Picture 4">
            <a:extLst>
              <a:ext uri="{FF2B5EF4-FFF2-40B4-BE49-F238E27FC236}">
                <a16:creationId xmlns:a16="http://schemas.microsoft.com/office/drawing/2014/main" id="{D0E533D0-CDC2-BB4A-81DB-8606A4A90AB4}"/>
              </a:ext>
            </a:extLst>
          </p:cNvPr>
          <p:cNvPicPr>
            <a:picLocks noChangeAspect="1"/>
          </p:cNvPicPr>
          <p:nvPr/>
        </p:nvPicPr>
        <p:blipFill>
          <a:blip r:embed="rId5"/>
          <a:stretch>
            <a:fillRect/>
          </a:stretch>
        </p:blipFill>
        <p:spPr>
          <a:xfrm>
            <a:off x="307059" y="344766"/>
            <a:ext cx="4210050" cy="2517972"/>
          </a:xfrm>
          <a:prstGeom prst="rect">
            <a:avLst/>
          </a:prstGeom>
        </p:spPr>
      </p:pic>
      <p:sp>
        <p:nvSpPr>
          <p:cNvPr id="9" name="Rectangle 8">
            <a:extLst>
              <a:ext uri="{FF2B5EF4-FFF2-40B4-BE49-F238E27FC236}">
                <a16:creationId xmlns:a16="http://schemas.microsoft.com/office/drawing/2014/main" id="{F9462713-38E8-A645-BB6F-B12D7D14B2DC}"/>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Tree>
    <p:extLst>
      <p:ext uri="{BB962C8B-B14F-4D97-AF65-F5344CB8AC3E}">
        <p14:creationId xmlns:p14="http://schemas.microsoft.com/office/powerpoint/2010/main" val="17486762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936" y="710633"/>
            <a:ext cx="6469379" cy="3649133"/>
          </a:xfrm>
        </p:spPr>
        <p:txBody>
          <a:bodyPr>
            <a:noAutofit/>
          </a:bodyPr>
          <a:lstStyle/>
          <a:p>
            <a:pPr marL="0" indent="0">
              <a:buNone/>
            </a:pP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with listening:</a:t>
            </a:r>
            <a:endPar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issues</a:t>
            </a:r>
          </a:p>
          <a:p>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Emerging trends </a:t>
            </a:r>
          </a:p>
          <a:p>
            <a:r>
              <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Industry outlook</a:t>
            </a:r>
          </a:p>
          <a:p>
            <a:r>
              <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Events and speaking </a:t>
            </a:r>
          </a:p>
          <a:p>
            <a:r>
              <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Competitive insights</a:t>
            </a:r>
          </a:p>
          <a:p>
            <a:r>
              <a:rPr 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Toxic media  </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572" y="1003606"/>
            <a:ext cx="6862428" cy="5749182"/>
          </a:xfrm>
          <a:prstGeom prst="rect">
            <a:avLst/>
          </a:prstGeom>
        </p:spPr>
      </p:pic>
      <p:sp>
        <p:nvSpPr>
          <p:cNvPr id="9" name="Rectangle 8">
            <a:extLst>
              <a:ext uri="{FF2B5EF4-FFF2-40B4-BE49-F238E27FC236}">
                <a16:creationId xmlns:a16="http://schemas.microsoft.com/office/drawing/2014/main" id="{BCF29C5A-48CC-9947-AE92-3443AC6588FF}"/>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8" name="Title 1">
            <a:extLst>
              <a:ext uri="{FF2B5EF4-FFF2-40B4-BE49-F238E27FC236}">
                <a16:creationId xmlns:a16="http://schemas.microsoft.com/office/drawing/2014/main" id="{D4E2B22C-4E35-9445-A108-D740C47FCAA7}"/>
              </a:ext>
            </a:extLst>
          </p:cNvPr>
          <p:cNvSpPr>
            <a:spLocks noGrp="1"/>
          </p:cNvSpPr>
          <p:nvPr>
            <p:ph type="title"/>
          </p:nvPr>
        </p:nvSpPr>
        <p:spPr>
          <a:xfrm>
            <a:off x="1084262" y="133350"/>
            <a:ext cx="11107738" cy="710633"/>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Tree>
    <p:extLst>
      <p:ext uri="{BB962C8B-B14F-4D97-AF65-F5344CB8AC3E}">
        <p14:creationId xmlns:p14="http://schemas.microsoft.com/office/powerpoint/2010/main" val="2391257019"/>
      </p:ext>
    </p:extLst>
  </p:cSld>
  <p:clrMapOvr>
    <a:masterClrMapping/>
  </p:clrMapOvr>
  <p:transition spd="slow" advTm="34332">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B52C8C-52F9-4044-A8C2-2CC39997030C}"/>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6" name="Title 1">
            <a:extLst>
              <a:ext uri="{FF2B5EF4-FFF2-40B4-BE49-F238E27FC236}">
                <a16:creationId xmlns:a16="http://schemas.microsoft.com/office/drawing/2014/main" id="{A7DD342E-4FDB-ED45-9355-47E96435DDE6}"/>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pic>
        <p:nvPicPr>
          <p:cNvPr id="5" name="Picture 4">
            <a:extLst>
              <a:ext uri="{FF2B5EF4-FFF2-40B4-BE49-F238E27FC236}">
                <a16:creationId xmlns:a16="http://schemas.microsoft.com/office/drawing/2014/main" id="{5BE6CF4E-9668-234A-9E13-190A96A97C99}"/>
              </a:ext>
            </a:extLst>
          </p:cNvPr>
          <p:cNvPicPr>
            <a:picLocks noChangeAspect="1"/>
          </p:cNvPicPr>
          <p:nvPr/>
        </p:nvPicPr>
        <p:blipFill>
          <a:blip r:embed="rId2"/>
          <a:stretch>
            <a:fillRect/>
          </a:stretch>
        </p:blipFill>
        <p:spPr>
          <a:xfrm>
            <a:off x="7997120" y="984639"/>
            <a:ext cx="3901778" cy="5212532"/>
          </a:xfrm>
          <a:prstGeom prst="rect">
            <a:avLst/>
          </a:prstGeom>
        </p:spPr>
      </p:pic>
      <p:sp>
        <p:nvSpPr>
          <p:cNvPr id="7" name="Content Placeholder 2">
            <a:extLst>
              <a:ext uri="{FF2B5EF4-FFF2-40B4-BE49-F238E27FC236}">
                <a16:creationId xmlns:a16="http://schemas.microsoft.com/office/drawing/2014/main" id="{8646E41A-472E-584D-BEC5-FC891E918094}"/>
              </a:ext>
            </a:extLst>
          </p:cNvPr>
          <p:cNvSpPr>
            <a:spLocks noGrp="1"/>
          </p:cNvSpPr>
          <p:nvPr>
            <p:ph idx="1"/>
          </p:nvPr>
        </p:nvSpPr>
        <p:spPr>
          <a:xfrm>
            <a:off x="531812" y="494375"/>
            <a:ext cx="7412038" cy="3541714"/>
          </a:xfrm>
        </p:spPr>
        <p:txBody>
          <a:bodyPr>
            <a:noAutofit/>
          </a:bodyPr>
          <a:lstStyle/>
          <a:p>
            <a:pPr>
              <a:lnSpc>
                <a:spcPct val="200000"/>
              </a:lnSpc>
            </a:pPr>
            <a:r>
              <a:rPr lang="en-US" sz="2800" dirty="0">
                <a:latin typeface="Arial" panose="020B0604020202020204" pitchFamily="34" charset="0"/>
                <a:cs typeface="Arial" panose="020B0604020202020204" pitchFamily="34" charset="0"/>
              </a:rPr>
              <a:t>Changing demographics</a:t>
            </a:r>
          </a:p>
          <a:p>
            <a:pPr>
              <a:lnSpc>
                <a:spcPct val="200000"/>
              </a:lnSpc>
            </a:pPr>
            <a:r>
              <a:rPr lang="en-US" sz="2800" dirty="0">
                <a:latin typeface="Arial" panose="020B0604020202020204" pitchFamily="34" charset="0"/>
                <a:cs typeface="Arial" panose="020B0604020202020204" pitchFamily="34" charset="0"/>
              </a:rPr>
              <a:t>Data diving into CRM</a:t>
            </a:r>
          </a:p>
          <a:p>
            <a:pPr>
              <a:lnSpc>
                <a:spcPct val="200000"/>
              </a:lnSpc>
            </a:pPr>
            <a:r>
              <a:rPr lang="en-US" sz="2800" dirty="0">
                <a:latin typeface="Arial" panose="020B0604020202020204" pitchFamily="34" charset="0"/>
                <a:cs typeface="Arial" panose="020B0604020202020204" pitchFamily="34" charset="0"/>
              </a:rPr>
              <a:t>Mining marketing tools</a:t>
            </a:r>
          </a:p>
          <a:p>
            <a:pPr>
              <a:lnSpc>
                <a:spcPct val="200000"/>
              </a:lnSpc>
            </a:pPr>
            <a:r>
              <a:rPr lang="en-US" sz="2800" dirty="0">
                <a:latin typeface="Arial" panose="020B0604020202020204" pitchFamily="34" charset="0"/>
                <a:cs typeface="Arial" panose="020B0604020202020204" pitchFamily="34" charset="0"/>
              </a:rPr>
              <a:t>Thinking automation will cure results</a:t>
            </a:r>
          </a:p>
        </p:txBody>
      </p:sp>
      <p:pic>
        <p:nvPicPr>
          <p:cNvPr id="3" name="Picture 2">
            <a:extLst>
              <a:ext uri="{FF2B5EF4-FFF2-40B4-BE49-F238E27FC236}">
                <a16:creationId xmlns:a16="http://schemas.microsoft.com/office/drawing/2014/main" id="{68E255DE-68FA-AE49-94D5-FEC429CBE674}"/>
              </a:ext>
            </a:extLst>
          </p:cNvPr>
          <p:cNvPicPr>
            <a:picLocks noChangeAspect="1"/>
          </p:cNvPicPr>
          <p:nvPr/>
        </p:nvPicPr>
        <p:blipFill>
          <a:blip r:embed="rId3"/>
          <a:stretch>
            <a:fillRect/>
          </a:stretch>
        </p:blipFill>
        <p:spPr>
          <a:xfrm>
            <a:off x="7688809" y="984639"/>
            <a:ext cx="4210089" cy="5669519"/>
          </a:xfrm>
          <a:prstGeom prst="rect">
            <a:avLst/>
          </a:prstGeom>
        </p:spPr>
      </p:pic>
      <p:pic>
        <p:nvPicPr>
          <p:cNvPr id="9" name="Picture 8">
            <a:extLst>
              <a:ext uri="{FF2B5EF4-FFF2-40B4-BE49-F238E27FC236}">
                <a16:creationId xmlns:a16="http://schemas.microsoft.com/office/drawing/2014/main" id="{725E9739-2313-BF41-9C9B-AF423B5BDE94}"/>
              </a:ext>
            </a:extLst>
          </p:cNvPr>
          <p:cNvPicPr>
            <a:picLocks noChangeAspect="1"/>
          </p:cNvPicPr>
          <p:nvPr/>
        </p:nvPicPr>
        <p:blipFill>
          <a:blip r:embed="rId4"/>
          <a:stretch>
            <a:fillRect/>
          </a:stretch>
        </p:blipFill>
        <p:spPr>
          <a:xfrm>
            <a:off x="6774857" y="806603"/>
            <a:ext cx="5342240" cy="5910616"/>
          </a:xfrm>
          <a:prstGeom prst="rect">
            <a:avLst/>
          </a:prstGeom>
        </p:spPr>
      </p:pic>
      <p:pic>
        <p:nvPicPr>
          <p:cNvPr id="10" name="Picture 9">
            <a:extLst>
              <a:ext uri="{FF2B5EF4-FFF2-40B4-BE49-F238E27FC236}">
                <a16:creationId xmlns:a16="http://schemas.microsoft.com/office/drawing/2014/main" id="{54178F06-7259-1243-92EB-06284DF2C636}"/>
              </a:ext>
            </a:extLst>
          </p:cNvPr>
          <p:cNvPicPr>
            <a:picLocks noChangeAspect="1"/>
          </p:cNvPicPr>
          <p:nvPr/>
        </p:nvPicPr>
        <p:blipFill>
          <a:blip r:embed="rId5"/>
          <a:stretch>
            <a:fillRect/>
          </a:stretch>
        </p:blipFill>
        <p:spPr>
          <a:xfrm>
            <a:off x="584661" y="4807473"/>
            <a:ext cx="6053470" cy="1120285"/>
          </a:xfrm>
          <a:prstGeom prst="rect">
            <a:avLst/>
          </a:prstGeom>
        </p:spPr>
      </p:pic>
      <p:pic>
        <p:nvPicPr>
          <p:cNvPr id="11" name="Picture 10">
            <a:extLst>
              <a:ext uri="{FF2B5EF4-FFF2-40B4-BE49-F238E27FC236}">
                <a16:creationId xmlns:a16="http://schemas.microsoft.com/office/drawing/2014/main" id="{FEADD764-8ED0-F643-9EA9-C38DABA62CE9}"/>
              </a:ext>
            </a:extLst>
          </p:cNvPr>
          <p:cNvPicPr>
            <a:picLocks noChangeAspect="1"/>
          </p:cNvPicPr>
          <p:nvPr/>
        </p:nvPicPr>
        <p:blipFill>
          <a:blip r:embed="rId6"/>
          <a:stretch>
            <a:fillRect/>
          </a:stretch>
        </p:blipFill>
        <p:spPr>
          <a:xfrm>
            <a:off x="8252161" y="3745077"/>
            <a:ext cx="2594310" cy="1571202"/>
          </a:xfrm>
          <a:prstGeom prst="rect">
            <a:avLst/>
          </a:prstGeom>
        </p:spPr>
      </p:pic>
    </p:spTree>
    <p:extLst>
      <p:ext uri="{BB962C8B-B14F-4D97-AF65-F5344CB8AC3E}">
        <p14:creationId xmlns:p14="http://schemas.microsoft.com/office/powerpoint/2010/main" val="16234936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3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14"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2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5" dur="2000"/>
                                        <p:tgtEl>
                                          <p:spTgt spid="7">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8" dur="2000"/>
                                        <p:tgtEl>
                                          <p:spTgt spid="7">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1" dur="2000"/>
                                        <p:tgtEl>
                                          <p:spTgt spid="7">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4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Horizontal)">
                                      <p:cBhvr>
                                        <p:cTn id="29"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par>
                                <p:cTn id="35" presetID="5" presetClass="entr" presetSubtype="5"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down)">
                                      <p:cBhvr>
                                        <p:cTn id="3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7701" y="967886"/>
            <a:ext cx="6991349" cy="3541714"/>
          </a:xfrm>
        </p:spPr>
        <p:txBody>
          <a:bodyPr>
            <a:noAutofit/>
          </a:bodyPr>
          <a:lstStyle/>
          <a:p>
            <a:pPr marL="0" indent="0">
              <a:buNone/>
            </a:pPr>
            <a:r>
              <a:rPr lang="en-US" sz="2600" dirty="0">
                <a:latin typeface="Arial" panose="020B0604020202020204" pitchFamily="34" charset="0"/>
                <a:cs typeface="Arial" panose="020B0604020202020204" pitchFamily="34" charset="0"/>
              </a:rPr>
              <a:t>Research and analyze your own customer internal and external content messaging. For example, an increasing number of CEO’s are involved in company message to talk publicly to all stakeholders with their own message bypassing corporate communications and most importantly corporate gossip channels adding transparency, bringing closeness and clarity to the issues at hand but at a </a:t>
            </a:r>
            <a:r>
              <a:rPr lang="en-US" sz="2600" b="1" dirty="0">
                <a:latin typeface="Arial" panose="020B0604020202020204" pitchFamily="34" charset="0"/>
                <a:cs typeface="Arial" panose="020B0604020202020204" pitchFamily="34" charset="0"/>
              </a:rPr>
              <a:t>significant risk of competitive analysis and response.</a:t>
            </a:r>
          </a:p>
          <a:p>
            <a:endParaRPr lang="en-US" sz="2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639050" y="1120286"/>
            <a:ext cx="4477442" cy="3865245"/>
          </a:xfrm>
          <a:prstGeom prst="rect">
            <a:avLst/>
          </a:prstGeom>
        </p:spPr>
      </p:pic>
      <p:sp>
        <p:nvSpPr>
          <p:cNvPr id="6" name="Rectangle 5">
            <a:extLst>
              <a:ext uri="{FF2B5EF4-FFF2-40B4-BE49-F238E27FC236}">
                <a16:creationId xmlns:a16="http://schemas.microsoft.com/office/drawing/2014/main" id="{9BCD4D22-732D-3842-BF66-442294B5E332}"/>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8" name="Title 1">
            <a:extLst>
              <a:ext uri="{FF2B5EF4-FFF2-40B4-BE49-F238E27FC236}">
                <a16:creationId xmlns:a16="http://schemas.microsoft.com/office/drawing/2014/main" id="{A7826797-99A9-3A4C-B141-07C12CB51B53}"/>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Tree>
    <p:extLst>
      <p:ext uri="{BB962C8B-B14F-4D97-AF65-F5344CB8AC3E}">
        <p14:creationId xmlns:p14="http://schemas.microsoft.com/office/powerpoint/2010/main" val="2254748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C54A17-BFEC-434F-B7BA-144C4A6DE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485" y="824888"/>
            <a:ext cx="7259053" cy="418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C9070D7C-1C2E-C34E-B614-93143A5DBCF2}"/>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5" name="Content Placeholder 2">
            <a:extLst>
              <a:ext uri="{FF2B5EF4-FFF2-40B4-BE49-F238E27FC236}">
                <a16:creationId xmlns:a16="http://schemas.microsoft.com/office/drawing/2014/main" id="{1A3A7286-4554-9544-B5D4-F242CC0A8E1E}"/>
              </a:ext>
            </a:extLst>
          </p:cNvPr>
          <p:cNvSpPr txBox="1">
            <a:spLocks/>
          </p:cNvSpPr>
          <p:nvPr/>
        </p:nvSpPr>
        <p:spPr>
          <a:xfrm>
            <a:off x="755826" y="727380"/>
            <a:ext cx="3027403" cy="354171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Remember the majority of cyber attacks come from disgruntled or dishonest employees, so the likelihood of the crisis coming from within is very high.</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E1382DC6-774A-FC47-BA88-5FA8BC0EBF09}"/>
              </a:ext>
            </a:extLst>
          </p:cNvPr>
          <p:cNvSpPr txBox="1">
            <a:spLocks/>
          </p:cNvSpPr>
          <p:nvPr/>
        </p:nvSpPr>
        <p:spPr>
          <a:xfrm>
            <a:off x="3783229" y="5012462"/>
            <a:ext cx="8444156" cy="166467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Monitor and track internal communications, support “whistle-blowers” and reward for “see something, say something” efforts and continuous company communications. </a:t>
            </a:r>
          </a:p>
        </p:txBody>
      </p:sp>
      <p:sp>
        <p:nvSpPr>
          <p:cNvPr id="9" name="Title 1">
            <a:extLst>
              <a:ext uri="{FF2B5EF4-FFF2-40B4-BE49-F238E27FC236}">
                <a16:creationId xmlns:a16="http://schemas.microsoft.com/office/drawing/2014/main" id="{C7B5F8AC-CA33-2D4F-8287-A4D1F36BC86F}"/>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Tree>
    <p:extLst>
      <p:ext uri="{BB962C8B-B14F-4D97-AF65-F5344CB8AC3E}">
        <p14:creationId xmlns:p14="http://schemas.microsoft.com/office/powerpoint/2010/main" val="1873951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linds(horizontal)">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B14EF1-E557-7041-96E9-716EF2B91CC8}"/>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5" name="Title 1">
            <a:extLst>
              <a:ext uri="{FF2B5EF4-FFF2-40B4-BE49-F238E27FC236}">
                <a16:creationId xmlns:a16="http://schemas.microsoft.com/office/drawing/2014/main" id="{AD6B0C3B-2BD4-0740-BE3F-C1A6B4FF9462}"/>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pic>
        <p:nvPicPr>
          <p:cNvPr id="6" name="Picture 5" descr="Text&#10;&#10;Description automatically generated">
            <a:extLst>
              <a:ext uri="{FF2B5EF4-FFF2-40B4-BE49-F238E27FC236}">
                <a16:creationId xmlns:a16="http://schemas.microsoft.com/office/drawing/2014/main" id="{B9253A04-7576-0548-B115-590AB780FDDE}"/>
              </a:ext>
            </a:extLst>
          </p:cNvPr>
          <p:cNvPicPr>
            <a:picLocks noChangeAspect="1"/>
          </p:cNvPicPr>
          <p:nvPr/>
        </p:nvPicPr>
        <p:blipFill>
          <a:blip r:embed="rId2"/>
          <a:stretch>
            <a:fillRect/>
          </a:stretch>
        </p:blipFill>
        <p:spPr>
          <a:xfrm>
            <a:off x="3422274" y="895721"/>
            <a:ext cx="8769726" cy="5888990"/>
          </a:xfrm>
          <a:prstGeom prst="rect">
            <a:avLst/>
          </a:prstGeom>
        </p:spPr>
      </p:pic>
    </p:spTree>
    <p:extLst>
      <p:ext uri="{BB962C8B-B14F-4D97-AF65-F5344CB8AC3E}">
        <p14:creationId xmlns:p14="http://schemas.microsoft.com/office/powerpoint/2010/main" val="38856189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6A388FC-6FCF-E346-B4E8-2D625110F1A6}"/>
              </a:ext>
            </a:extLst>
          </p:cNvPr>
          <p:cNvPicPr>
            <a:picLocks noChangeAspect="1"/>
          </p:cNvPicPr>
          <p:nvPr/>
        </p:nvPicPr>
        <p:blipFill>
          <a:blip r:embed="rId2"/>
          <a:stretch>
            <a:fillRect/>
          </a:stretch>
        </p:blipFill>
        <p:spPr>
          <a:xfrm>
            <a:off x="850137" y="3623303"/>
            <a:ext cx="10964595" cy="2448945"/>
          </a:xfrm>
          <a:prstGeom prst="rect">
            <a:avLst/>
          </a:prstGeom>
        </p:spPr>
      </p:pic>
      <p:pic>
        <p:nvPicPr>
          <p:cNvPr id="15" name="Picture 14">
            <a:extLst>
              <a:ext uri="{FF2B5EF4-FFF2-40B4-BE49-F238E27FC236}">
                <a16:creationId xmlns:a16="http://schemas.microsoft.com/office/drawing/2014/main" id="{677093CF-730F-5346-882C-5C5989FF4E83}"/>
              </a:ext>
            </a:extLst>
          </p:cNvPr>
          <p:cNvPicPr>
            <a:picLocks noChangeAspect="1"/>
          </p:cNvPicPr>
          <p:nvPr/>
        </p:nvPicPr>
        <p:blipFill>
          <a:blip r:embed="rId3"/>
          <a:stretch>
            <a:fillRect/>
          </a:stretch>
        </p:blipFill>
        <p:spPr>
          <a:xfrm>
            <a:off x="856568" y="1704104"/>
            <a:ext cx="10888435" cy="1811689"/>
          </a:xfrm>
          <a:prstGeom prst="rect">
            <a:avLst/>
          </a:prstGeom>
        </p:spPr>
      </p:pic>
      <p:sp>
        <p:nvSpPr>
          <p:cNvPr id="16" name="Rectangle 15">
            <a:extLst>
              <a:ext uri="{FF2B5EF4-FFF2-40B4-BE49-F238E27FC236}">
                <a16:creationId xmlns:a16="http://schemas.microsoft.com/office/drawing/2014/main" id="{C6F7B311-50D8-BC4C-9D51-1666BD1E9732}"/>
              </a:ext>
            </a:extLst>
          </p:cNvPr>
          <p:cNvSpPr/>
          <p:nvPr/>
        </p:nvSpPr>
        <p:spPr>
          <a:xfrm>
            <a:off x="856568" y="1148755"/>
            <a:ext cx="6830716" cy="492443"/>
          </a:xfrm>
          <a:prstGeom prst="rect">
            <a:avLst/>
          </a:prstGeom>
        </p:spPr>
        <p:txBody>
          <a:bodyPr wrap="none">
            <a:spAutoFit/>
          </a:bodyPr>
          <a:lstStyle/>
          <a:p>
            <a:r>
              <a:rPr lang="en-US" sz="2600" dirty="0">
                <a:latin typeface="Arial" panose="020B0604020202020204" pitchFamily="34" charset="0"/>
                <a:cs typeface="Arial" panose="020B0604020202020204" pitchFamily="34" charset="0"/>
              </a:rPr>
              <a:t>What are competitors doing that you are not.</a:t>
            </a:r>
            <a:endParaRPr lang="en-US" sz="2600" dirty="0"/>
          </a:p>
        </p:txBody>
      </p:sp>
      <p:sp>
        <p:nvSpPr>
          <p:cNvPr id="17" name="Rectangle 16">
            <a:extLst>
              <a:ext uri="{FF2B5EF4-FFF2-40B4-BE49-F238E27FC236}">
                <a16:creationId xmlns:a16="http://schemas.microsoft.com/office/drawing/2014/main" id="{47AFC920-C366-3E46-A72C-2B25D6E70BEF}"/>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12" name="Picture 11">
            <a:extLst>
              <a:ext uri="{FF2B5EF4-FFF2-40B4-BE49-F238E27FC236}">
                <a16:creationId xmlns:a16="http://schemas.microsoft.com/office/drawing/2014/main" id="{D52F9F86-EC3C-6244-AE5A-DC05E94F0E82}"/>
              </a:ext>
            </a:extLst>
          </p:cNvPr>
          <p:cNvPicPr>
            <a:picLocks noChangeAspect="1"/>
          </p:cNvPicPr>
          <p:nvPr/>
        </p:nvPicPr>
        <p:blipFill>
          <a:blip r:embed="rId4"/>
          <a:stretch>
            <a:fillRect/>
          </a:stretch>
        </p:blipFill>
        <p:spPr>
          <a:xfrm>
            <a:off x="827835" y="1607746"/>
            <a:ext cx="10964595" cy="4890678"/>
          </a:xfrm>
          <a:prstGeom prst="rect">
            <a:avLst/>
          </a:prstGeom>
        </p:spPr>
      </p:pic>
      <p:sp>
        <p:nvSpPr>
          <p:cNvPr id="10" name="Title 1">
            <a:extLst>
              <a:ext uri="{FF2B5EF4-FFF2-40B4-BE49-F238E27FC236}">
                <a16:creationId xmlns:a16="http://schemas.microsoft.com/office/drawing/2014/main" id="{B52F3105-9B3A-8841-90A4-953F42D41CD9}"/>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pic>
        <p:nvPicPr>
          <p:cNvPr id="3" name="Picture 2">
            <a:extLst>
              <a:ext uri="{FF2B5EF4-FFF2-40B4-BE49-F238E27FC236}">
                <a16:creationId xmlns:a16="http://schemas.microsoft.com/office/drawing/2014/main" id="{DEFC89D4-19EB-B744-99D8-D94327A9748B}"/>
              </a:ext>
            </a:extLst>
          </p:cNvPr>
          <p:cNvPicPr>
            <a:picLocks noChangeAspect="1"/>
          </p:cNvPicPr>
          <p:nvPr/>
        </p:nvPicPr>
        <p:blipFill>
          <a:blip r:embed="rId5"/>
          <a:stretch>
            <a:fillRect/>
          </a:stretch>
        </p:blipFill>
        <p:spPr>
          <a:xfrm>
            <a:off x="-219" y="3824435"/>
            <a:ext cx="8544290" cy="2184400"/>
          </a:xfrm>
          <a:prstGeom prst="rect">
            <a:avLst/>
          </a:prstGeom>
        </p:spPr>
      </p:pic>
    </p:spTree>
    <p:extLst>
      <p:ext uri="{BB962C8B-B14F-4D97-AF65-F5344CB8AC3E}">
        <p14:creationId xmlns:p14="http://schemas.microsoft.com/office/powerpoint/2010/main" val="25481223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DACC0D-0735-D84D-9795-A6851E9D4002}"/>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2" name="Rectangle 1">
            <a:extLst>
              <a:ext uri="{FF2B5EF4-FFF2-40B4-BE49-F238E27FC236}">
                <a16:creationId xmlns:a16="http://schemas.microsoft.com/office/drawing/2014/main" id="{239E80E8-E8BF-C440-8214-113A29E34A97}"/>
              </a:ext>
            </a:extLst>
          </p:cNvPr>
          <p:cNvSpPr/>
          <p:nvPr/>
        </p:nvSpPr>
        <p:spPr>
          <a:xfrm>
            <a:off x="495968" y="818257"/>
            <a:ext cx="3085432" cy="563231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Quantify Customer type: </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Strategic/Major</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Geo/Demographic</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Large/Small  Business</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Vertical</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Channel/VAR/SI</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Industry</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Technology </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Family</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Advisor</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Legal/Acct </a:t>
            </a:r>
          </a:p>
          <a:p>
            <a:r>
              <a:rPr lang="en-US" dirty="0">
                <a:latin typeface="Arial" panose="020B0604020202020204" pitchFamily="34" charset="0"/>
                <a:ea typeface="Times New Roman" panose="02020603050405020304" pitchFamily="18" charset="0"/>
                <a:cs typeface="Arial" panose="020B0604020202020204" pitchFamily="34" charset="0"/>
              </a:rPr>
              <a:t>-      Specialty</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Distribution</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OEM</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White Label</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Executive</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Street - Farmers</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Food truck</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Event</a:t>
            </a:r>
          </a:p>
          <a:p>
            <a:pPr marL="457200" indent="-457200">
              <a:buFontTx/>
              <a:buChar char="-"/>
            </a:pPr>
            <a:r>
              <a:rPr lang="en-US" dirty="0">
                <a:latin typeface="Arial" panose="020B0604020202020204" pitchFamily="34" charset="0"/>
                <a:ea typeface="Times New Roman" panose="02020603050405020304" pitchFamily="18" charset="0"/>
                <a:cs typeface="Arial" panose="020B0604020202020204" pitchFamily="34" charset="0"/>
              </a:rPr>
              <a:t>Home/Gig</a:t>
            </a:r>
          </a:p>
        </p:txBody>
      </p:sp>
      <p:pic>
        <p:nvPicPr>
          <p:cNvPr id="7" name="Picture 6">
            <a:extLst>
              <a:ext uri="{FF2B5EF4-FFF2-40B4-BE49-F238E27FC236}">
                <a16:creationId xmlns:a16="http://schemas.microsoft.com/office/drawing/2014/main" id="{14168E76-59C5-C441-9B3A-4353E2748D0E}"/>
              </a:ext>
            </a:extLst>
          </p:cNvPr>
          <p:cNvPicPr>
            <a:picLocks noChangeAspect="1"/>
          </p:cNvPicPr>
          <p:nvPr/>
        </p:nvPicPr>
        <p:blipFill>
          <a:blip r:embed="rId2"/>
          <a:stretch>
            <a:fillRect/>
          </a:stretch>
        </p:blipFill>
        <p:spPr>
          <a:xfrm>
            <a:off x="3346273" y="936702"/>
            <a:ext cx="8674690" cy="5494816"/>
          </a:xfrm>
          <a:prstGeom prst="rect">
            <a:avLst/>
          </a:prstGeom>
        </p:spPr>
      </p:pic>
      <p:pic>
        <p:nvPicPr>
          <p:cNvPr id="8" name="Picture 7">
            <a:extLst>
              <a:ext uri="{FF2B5EF4-FFF2-40B4-BE49-F238E27FC236}">
                <a16:creationId xmlns:a16="http://schemas.microsoft.com/office/drawing/2014/main" id="{9DF989D3-7049-DD4C-834E-A4E6B9CD6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685" y="955752"/>
            <a:ext cx="8577866" cy="5494816"/>
          </a:xfrm>
          <a:prstGeom prst="rect">
            <a:avLst/>
          </a:prstGeom>
        </p:spPr>
      </p:pic>
      <p:sp>
        <p:nvSpPr>
          <p:cNvPr id="6" name="Title 1">
            <a:extLst>
              <a:ext uri="{FF2B5EF4-FFF2-40B4-BE49-F238E27FC236}">
                <a16:creationId xmlns:a16="http://schemas.microsoft.com/office/drawing/2014/main" id="{EC2647FF-24EE-B341-BC4D-2C30288BF85A}"/>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Tree>
    <p:extLst>
      <p:ext uri="{BB962C8B-B14F-4D97-AF65-F5344CB8AC3E}">
        <p14:creationId xmlns:p14="http://schemas.microsoft.com/office/powerpoint/2010/main" val="33069687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3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12013" y="857250"/>
            <a:ext cx="3263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857250"/>
            <a:ext cx="33353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1839" y="857250"/>
            <a:ext cx="31083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2"/>
          <p:cNvSpPr>
            <a:spLocks noChangeArrowheads="1"/>
          </p:cNvSpPr>
          <p:nvPr/>
        </p:nvSpPr>
        <p:spPr bwMode="auto">
          <a:xfrm>
            <a:off x="6502401" y="6089958"/>
            <a:ext cx="3335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100" dirty="0"/>
              <a:t>Acticons™ action-icons is a trademark of TECHtionary Corporation - all rights reserved</a:t>
            </a:r>
          </a:p>
        </p:txBody>
      </p:sp>
      <p:sp>
        <p:nvSpPr>
          <p:cNvPr id="9" name="Title 1">
            <a:extLst>
              <a:ext uri="{FF2B5EF4-FFF2-40B4-BE49-F238E27FC236}">
                <a16:creationId xmlns:a16="http://schemas.microsoft.com/office/drawing/2014/main" id="{45CFA585-E029-B94D-8EA6-4A46D516CB0A}"/>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
        <p:nvSpPr>
          <p:cNvPr id="7" name="Rectangle 6">
            <a:extLst>
              <a:ext uri="{FF2B5EF4-FFF2-40B4-BE49-F238E27FC236}">
                <a16:creationId xmlns:a16="http://schemas.microsoft.com/office/drawing/2014/main" id="{C92799D2-8A96-E84A-8638-1C42A596814E}"/>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8" name="Picture 7">
            <a:extLst>
              <a:ext uri="{FF2B5EF4-FFF2-40B4-BE49-F238E27FC236}">
                <a16:creationId xmlns:a16="http://schemas.microsoft.com/office/drawing/2014/main" id="{5C785431-A98F-5244-9747-CFACE8FF27D3}"/>
              </a:ext>
            </a:extLst>
          </p:cNvPr>
          <p:cNvPicPr>
            <a:picLocks noChangeAspect="1"/>
          </p:cNvPicPr>
          <p:nvPr/>
        </p:nvPicPr>
        <p:blipFill>
          <a:blip r:embed="rId5"/>
          <a:stretch>
            <a:fillRect/>
          </a:stretch>
        </p:blipFill>
        <p:spPr>
          <a:xfrm>
            <a:off x="333100" y="936414"/>
            <a:ext cx="4311945" cy="798513"/>
          </a:xfrm>
          <a:prstGeom prst="rect">
            <a:avLst/>
          </a:prstGeom>
        </p:spPr>
      </p:pic>
    </p:spTree>
    <p:extLst>
      <p:ext uri="{BB962C8B-B14F-4D97-AF65-F5344CB8AC3E}">
        <p14:creationId xmlns:p14="http://schemas.microsoft.com/office/powerpoint/2010/main" val="3100848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D6B78B-DCA7-CA44-BC86-1639685AC71E}"/>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5" name="Content Placeholder 2">
            <a:extLst>
              <a:ext uri="{FF2B5EF4-FFF2-40B4-BE49-F238E27FC236}">
                <a16:creationId xmlns:a16="http://schemas.microsoft.com/office/drawing/2014/main" id="{7E2BA63B-ED7F-5747-B015-A2201CE238C8}"/>
              </a:ext>
            </a:extLst>
          </p:cNvPr>
          <p:cNvSpPr>
            <a:spLocks noGrp="1"/>
          </p:cNvSpPr>
          <p:nvPr>
            <p:ph idx="1"/>
          </p:nvPr>
        </p:nvSpPr>
        <p:spPr>
          <a:xfrm>
            <a:off x="531812" y="650489"/>
            <a:ext cx="5030788" cy="3541714"/>
          </a:xfrm>
        </p:spPr>
        <p:txBody>
          <a:bodyPr>
            <a:noAutofit/>
          </a:bodyPr>
          <a:lstStyle/>
          <a:p>
            <a:pPr>
              <a:lnSpc>
                <a:spcPct val="150000"/>
              </a:lnSpc>
            </a:pPr>
            <a:r>
              <a:rPr lang="en-US" sz="2800" dirty="0">
                <a:latin typeface="Arial" panose="020B0604020202020204" pitchFamily="34" charset="0"/>
                <a:cs typeface="Arial" panose="020B0604020202020204" pitchFamily="34" charset="0"/>
              </a:rPr>
              <a:t>Political event impacts – war, tariffs, Brexit, etc.</a:t>
            </a:r>
          </a:p>
          <a:p>
            <a:pPr>
              <a:lnSpc>
                <a:spcPct val="150000"/>
              </a:lnSpc>
            </a:pPr>
            <a:r>
              <a:rPr lang="en-US" sz="2800" dirty="0">
                <a:latin typeface="Arial" panose="020B0604020202020204" pitchFamily="34" charset="0"/>
                <a:cs typeface="Arial" panose="020B0604020202020204" pitchFamily="34" charset="0"/>
              </a:rPr>
              <a:t>Governmental – rules and regulations, compliance, etc.</a:t>
            </a:r>
          </a:p>
          <a:p>
            <a:pPr>
              <a:lnSpc>
                <a:spcPct val="150000"/>
              </a:lnSpc>
            </a:pPr>
            <a:r>
              <a:rPr lang="en-US" sz="2800" dirty="0">
                <a:latin typeface="Arial" panose="020B0604020202020204" pitchFamily="34" charset="0"/>
                <a:cs typeface="Arial" panose="020B0604020202020204" pitchFamily="34" charset="0"/>
              </a:rPr>
              <a:t>Technology leveling – technology drives competition</a:t>
            </a:r>
          </a:p>
          <a:p>
            <a:pPr>
              <a:lnSpc>
                <a:spcPct val="150000"/>
              </a:lnSpc>
            </a:pPr>
            <a:r>
              <a:rPr lang="en-US" sz="2800" dirty="0">
                <a:latin typeface="Arial" panose="020B0604020202020204" pitchFamily="34" charset="0"/>
                <a:cs typeface="Arial" panose="020B0604020202020204" pitchFamily="34" charset="0"/>
              </a:rPr>
              <a:t>Random – global warming</a:t>
            </a:r>
          </a:p>
          <a:p>
            <a:pPr>
              <a:lnSpc>
                <a:spcPct val="150000"/>
              </a:lnSpc>
            </a:pPr>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7DEEEDB-6E29-6A4C-B65C-9231E617E5FD}"/>
              </a:ext>
            </a:extLst>
          </p:cNvPr>
          <p:cNvPicPr>
            <a:picLocks noChangeAspect="1"/>
          </p:cNvPicPr>
          <p:nvPr/>
        </p:nvPicPr>
        <p:blipFill>
          <a:blip r:embed="rId2"/>
          <a:stretch>
            <a:fillRect/>
          </a:stretch>
        </p:blipFill>
        <p:spPr>
          <a:xfrm>
            <a:off x="5562600" y="735304"/>
            <a:ext cx="6627812" cy="6096000"/>
          </a:xfrm>
          <a:prstGeom prst="rect">
            <a:avLst/>
          </a:prstGeom>
        </p:spPr>
      </p:pic>
      <p:pic>
        <p:nvPicPr>
          <p:cNvPr id="7" name="Picture 6">
            <a:extLst>
              <a:ext uri="{FF2B5EF4-FFF2-40B4-BE49-F238E27FC236}">
                <a16:creationId xmlns:a16="http://schemas.microsoft.com/office/drawing/2014/main" id="{A00AFC55-3C6D-B345-9717-149A11842BB9}"/>
              </a:ext>
            </a:extLst>
          </p:cNvPr>
          <p:cNvPicPr>
            <a:picLocks noChangeAspect="1"/>
          </p:cNvPicPr>
          <p:nvPr/>
        </p:nvPicPr>
        <p:blipFill>
          <a:blip r:embed="rId3"/>
          <a:stretch>
            <a:fillRect/>
          </a:stretch>
        </p:blipFill>
        <p:spPr>
          <a:xfrm>
            <a:off x="7348243" y="3588689"/>
            <a:ext cx="4311945" cy="798513"/>
          </a:xfrm>
          <a:prstGeom prst="rect">
            <a:avLst/>
          </a:prstGeom>
        </p:spPr>
      </p:pic>
      <p:sp>
        <p:nvSpPr>
          <p:cNvPr id="9" name="Title 1">
            <a:extLst>
              <a:ext uri="{FF2B5EF4-FFF2-40B4-BE49-F238E27FC236}">
                <a16:creationId xmlns:a16="http://schemas.microsoft.com/office/drawing/2014/main" id="{21F300F6-014D-CE4E-AEB5-7FCCD40C5305}"/>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Tree>
    <p:extLst>
      <p:ext uri="{BB962C8B-B14F-4D97-AF65-F5344CB8AC3E}">
        <p14:creationId xmlns:p14="http://schemas.microsoft.com/office/powerpoint/2010/main" val="35576300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026D85-AB4F-9D4D-BBE4-C596E45A0CDB}"/>
              </a:ext>
            </a:extLst>
          </p:cNvPr>
          <p:cNvPicPr>
            <a:picLocks noChangeAspect="1"/>
          </p:cNvPicPr>
          <p:nvPr/>
        </p:nvPicPr>
        <p:blipFill>
          <a:blip r:embed="rId2"/>
          <a:stretch>
            <a:fillRect/>
          </a:stretch>
        </p:blipFill>
        <p:spPr>
          <a:xfrm>
            <a:off x="754406" y="89208"/>
            <a:ext cx="10683187" cy="6077904"/>
          </a:xfrm>
          <a:prstGeom prst="rect">
            <a:avLst/>
          </a:prstGeom>
        </p:spPr>
      </p:pic>
      <p:sp>
        <p:nvSpPr>
          <p:cNvPr id="3" name="Rectangle 2">
            <a:extLst>
              <a:ext uri="{FF2B5EF4-FFF2-40B4-BE49-F238E27FC236}">
                <a16:creationId xmlns:a16="http://schemas.microsoft.com/office/drawing/2014/main" id="{168584F2-F688-C74A-8C1E-21AF18FC7C9D}"/>
              </a:ext>
            </a:extLst>
          </p:cNvPr>
          <p:cNvSpPr/>
          <p:nvPr/>
        </p:nvSpPr>
        <p:spPr>
          <a:xfrm>
            <a:off x="1869732" y="2815926"/>
            <a:ext cx="8806120" cy="2677656"/>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Business Espionage &amp; Sabotage </a:t>
            </a:r>
          </a:p>
          <a:p>
            <a:pPr algn="ctr"/>
            <a:r>
              <a:rPr lang="en-US" sz="2400" b="1" dirty="0">
                <a:solidFill>
                  <a:schemeClr val="bg1"/>
                </a:solidFill>
                <a:latin typeface="Arial" panose="020B0604020202020204" pitchFamily="34" charset="0"/>
                <a:cs typeface="Arial" panose="020B0604020202020204" pitchFamily="34" charset="0"/>
              </a:rPr>
              <a:t>Seminar on </a:t>
            </a:r>
          </a:p>
          <a:p>
            <a:pPr algn="ctr"/>
            <a:r>
              <a:rPr lang="en-US" sz="2400" b="1" dirty="0">
                <a:solidFill>
                  <a:schemeClr val="bg1"/>
                </a:solidFill>
                <a:latin typeface="Arial" panose="020B0604020202020204" pitchFamily="34" charset="0"/>
                <a:cs typeface="Arial" panose="020B0604020202020204" pitchFamily="34" charset="0"/>
              </a:rPr>
              <a:t>Building Corporate Intelligence Agency (CIA)</a:t>
            </a:r>
            <a:endParaRPr lang="en-US" sz="2400"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enemy have this time prevented us from knowing enough about them; but we have not prevented them from knowing far too much about us.”</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1C6920FF-832C-594B-831F-C8A84D212DAB}"/>
              </a:ext>
            </a:extLst>
          </p:cNvPr>
          <p:cNvSpPr/>
          <p:nvPr/>
        </p:nvSpPr>
        <p:spPr>
          <a:xfrm>
            <a:off x="1889610" y="2776170"/>
            <a:ext cx="8806120" cy="2677656"/>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Business Espionage &amp; Sabotage </a:t>
            </a:r>
          </a:p>
          <a:p>
            <a:pPr algn="ctr"/>
            <a:r>
              <a:rPr lang="en-US" sz="2400" b="1" dirty="0">
                <a:latin typeface="Arial" panose="020B0604020202020204" pitchFamily="34" charset="0"/>
                <a:cs typeface="Arial" panose="020B0604020202020204" pitchFamily="34" charset="0"/>
              </a:rPr>
              <a:t>Seminar on </a:t>
            </a:r>
          </a:p>
          <a:p>
            <a:pPr algn="ctr"/>
            <a:r>
              <a:rPr lang="en-US" sz="2400" b="1" dirty="0">
                <a:latin typeface="Arial" panose="020B0604020202020204" pitchFamily="34" charset="0"/>
                <a:cs typeface="Arial" panose="020B0604020202020204" pitchFamily="34" charset="0"/>
              </a:rPr>
              <a:t>Building Corporate Intelligence Agency (CIA)</a:t>
            </a:r>
            <a:endParaRPr lang="en-US" sz="2400"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ea typeface="Times New Roman" panose="02020603050405020304" pitchFamily="18" charset="0"/>
                <a:cs typeface="Arial" panose="020B0604020202020204" pitchFamily="34" charset="0"/>
              </a:rPr>
              <a:t>“The enemy have this time prevented us from knowing enough about them; but we have not prevented them from knowing far too much about us.”</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834676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D6B78B-DCA7-CA44-BC86-1639685AC71E}"/>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5" name="Content Placeholder 2">
            <a:extLst>
              <a:ext uri="{FF2B5EF4-FFF2-40B4-BE49-F238E27FC236}">
                <a16:creationId xmlns:a16="http://schemas.microsoft.com/office/drawing/2014/main" id="{7E2BA63B-ED7F-5747-B015-A2201CE238C8}"/>
              </a:ext>
            </a:extLst>
          </p:cNvPr>
          <p:cNvSpPr>
            <a:spLocks noGrp="1"/>
          </p:cNvSpPr>
          <p:nvPr>
            <p:ph idx="1"/>
          </p:nvPr>
        </p:nvSpPr>
        <p:spPr>
          <a:xfrm>
            <a:off x="507749" y="617621"/>
            <a:ext cx="3445646" cy="3541714"/>
          </a:xfrm>
        </p:spPr>
        <p:txBody>
          <a:bodyPr>
            <a:noAutofit/>
          </a:bodyPr>
          <a:lstStyle/>
          <a:p>
            <a:pPr>
              <a:lnSpc>
                <a:spcPct val="150000"/>
              </a:lnSpc>
            </a:pPr>
            <a:r>
              <a:rPr lang="en-US" sz="2500" dirty="0">
                <a:latin typeface="Arial" panose="020B0604020202020204" pitchFamily="34" charset="0"/>
                <a:cs typeface="Arial" panose="020B0604020202020204" pitchFamily="34" charset="0"/>
              </a:rPr>
              <a:t>Build a heat or spaghetti weather map for competitors, startups, industry trends, global issues, even the weather, anything that could impact your biz.</a:t>
            </a:r>
          </a:p>
          <a:p>
            <a:pPr>
              <a:lnSpc>
                <a:spcPct val="150000"/>
              </a:lnSpc>
            </a:pPr>
            <a:endParaRPr lang="en-US" sz="2500" dirty="0">
              <a:latin typeface="Arial" panose="020B0604020202020204" pitchFamily="34" charset="0"/>
              <a:cs typeface="Arial" panose="020B0604020202020204" pitchFamily="34" charset="0"/>
            </a:endParaRPr>
          </a:p>
        </p:txBody>
      </p:sp>
      <p:pic>
        <p:nvPicPr>
          <p:cNvPr id="6" name="Picture 2" descr="Image result for stock market heat map">
            <a:extLst>
              <a:ext uri="{FF2B5EF4-FFF2-40B4-BE49-F238E27FC236}">
                <a16:creationId xmlns:a16="http://schemas.microsoft.com/office/drawing/2014/main" id="{FCFBA2CD-A02B-134B-9554-001E6B572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54" y="973788"/>
            <a:ext cx="8201249" cy="4847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tock market heat map">
            <a:extLst>
              <a:ext uri="{FF2B5EF4-FFF2-40B4-BE49-F238E27FC236}">
                <a16:creationId xmlns:a16="http://schemas.microsoft.com/office/drawing/2014/main" id="{D5309980-A950-C74C-810A-1F2CDBBD7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64" y="1036362"/>
            <a:ext cx="8076970" cy="47025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4FF0DE9-E349-ED44-AD67-E0A70BAD0110}"/>
              </a:ext>
            </a:extLst>
          </p:cNvPr>
          <p:cNvPicPr>
            <a:picLocks noChangeAspect="1"/>
          </p:cNvPicPr>
          <p:nvPr/>
        </p:nvPicPr>
        <p:blipFill>
          <a:blip r:embed="rId4"/>
          <a:stretch>
            <a:fillRect/>
          </a:stretch>
        </p:blipFill>
        <p:spPr>
          <a:xfrm>
            <a:off x="6096000" y="5981175"/>
            <a:ext cx="4311945" cy="798513"/>
          </a:xfrm>
          <a:prstGeom prst="rect">
            <a:avLst/>
          </a:prstGeom>
        </p:spPr>
      </p:pic>
      <p:pic>
        <p:nvPicPr>
          <p:cNvPr id="3" name="Picture 2">
            <a:extLst>
              <a:ext uri="{FF2B5EF4-FFF2-40B4-BE49-F238E27FC236}">
                <a16:creationId xmlns:a16="http://schemas.microsoft.com/office/drawing/2014/main" id="{C5EF58F2-DAFB-8E49-B251-1386E27638CF}"/>
              </a:ext>
            </a:extLst>
          </p:cNvPr>
          <p:cNvPicPr>
            <a:picLocks noChangeAspect="1"/>
          </p:cNvPicPr>
          <p:nvPr/>
        </p:nvPicPr>
        <p:blipFill>
          <a:blip r:embed="rId5"/>
          <a:stretch>
            <a:fillRect/>
          </a:stretch>
        </p:blipFill>
        <p:spPr>
          <a:xfrm>
            <a:off x="3956605" y="999189"/>
            <a:ext cx="8145902" cy="4739764"/>
          </a:xfrm>
          <a:prstGeom prst="rect">
            <a:avLst/>
          </a:prstGeom>
        </p:spPr>
      </p:pic>
      <p:pic>
        <p:nvPicPr>
          <p:cNvPr id="10" name="Picture 9">
            <a:extLst>
              <a:ext uri="{FF2B5EF4-FFF2-40B4-BE49-F238E27FC236}">
                <a16:creationId xmlns:a16="http://schemas.microsoft.com/office/drawing/2014/main" id="{67089658-73DF-1C4D-A9A4-250C35F526C2}"/>
              </a:ext>
            </a:extLst>
          </p:cNvPr>
          <p:cNvPicPr>
            <a:picLocks noChangeAspect="1"/>
          </p:cNvPicPr>
          <p:nvPr/>
        </p:nvPicPr>
        <p:blipFill>
          <a:blip r:embed="rId6"/>
          <a:stretch>
            <a:fillRect/>
          </a:stretch>
        </p:blipFill>
        <p:spPr>
          <a:xfrm>
            <a:off x="3997219" y="928736"/>
            <a:ext cx="8143968" cy="5001768"/>
          </a:xfrm>
          <a:prstGeom prst="rect">
            <a:avLst/>
          </a:prstGeom>
        </p:spPr>
      </p:pic>
      <p:pic>
        <p:nvPicPr>
          <p:cNvPr id="2" name="Picture 1">
            <a:extLst>
              <a:ext uri="{FF2B5EF4-FFF2-40B4-BE49-F238E27FC236}">
                <a16:creationId xmlns:a16="http://schemas.microsoft.com/office/drawing/2014/main" id="{B6E9B617-D439-5542-8915-F5FA52094B2B}"/>
              </a:ext>
            </a:extLst>
          </p:cNvPr>
          <p:cNvPicPr>
            <a:picLocks noChangeAspect="1"/>
          </p:cNvPicPr>
          <p:nvPr/>
        </p:nvPicPr>
        <p:blipFill>
          <a:blip r:embed="rId7"/>
          <a:stretch>
            <a:fillRect/>
          </a:stretch>
        </p:blipFill>
        <p:spPr>
          <a:xfrm>
            <a:off x="4010204" y="973788"/>
            <a:ext cx="7854693" cy="4982565"/>
          </a:xfrm>
          <a:prstGeom prst="rect">
            <a:avLst/>
          </a:prstGeom>
        </p:spPr>
      </p:pic>
      <p:sp>
        <p:nvSpPr>
          <p:cNvPr id="11" name="Title 1">
            <a:extLst>
              <a:ext uri="{FF2B5EF4-FFF2-40B4-BE49-F238E27FC236}">
                <a16:creationId xmlns:a16="http://schemas.microsoft.com/office/drawing/2014/main" id="{019F5E77-B2FB-8144-9061-9BFCB79320AE}"/>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
        <p:nvSpPr>
          <p:cNvPr id="8" name="Rectangle 7">
            <a:extLst>
              <a:ext uri="{FF2B5EF4-FFF2-40B4-BE49-F238E27FC236}">
                <a16:creationId xmlns:a16="http://schemas.microsoft.com/office/drawing/2014/main" id="{D568A818-9E20-A34B-B3C3-EC1571A3723C}"/>
              </a:ext>
            </a:extLst>
          </p:cNvPr>
          <p:cNvSpPr/>
          <p:nvPr/>
        </p:nvSpPr>
        <p:spPr>
          <a:xfrm>
            <a:off x="951171" y="6060045"/>
            <a:ext cx="3237938" cy="369332"/>
          </a:xfrm>
          <a:prstGeom prst="rect">
            <a:avLst/>
          </a:prstGeom>
        </p:spPr>
        <p:txBody>
          <a:bodyPr wrap="none">
            <a:spAutoFit/>
          </a:bodyPr>
          <a:lstStyle/>
          <a:p>
            <a:r>
              <a:rPr lang="en-US" dirty="0">
                <a:hlinkClick r:id="rId8">
                  <a:extLst>
                    <a:ext uri="{A12FA001-AC4F-418D-AE19-62706E023703}">
                      <ahyp:hlinkClr xmlns:ahyp="http://schemas.microsoft.com/office/drawing/2018/hyperlinkcolor" val="tx"/>
                    </a:ext>
                  </a:extLst>
                </a:hlinkClick>
              </a:rPr>
              <a:t>https://flourish.studio/examples/</a:t>
            </a:r>
            <a:endParaRPr lang="en-US" dirty="0"/>
          </a:p>
        </p:txBody>
      </p:sp>
    </p:spTree>
    <p:extLst>
      <p:ext uri="{BB962C8B-B14F-4D97-AF65-F5344CB8AC3E}">
        <p14:creationId xmlns:p14="http://schemas.microsoft.com/office/powerpoint/2010/main" val="2362198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3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24545-07F9-FE4B-A7AF-8FAE40A8C06F}"/>
              </a:ext>
            </a:extLst>
          </p:cNvPr>
          <p:cNvPicPr>
            <a:picLocks noChangeAspect="1"/>
          </p:cNvPicPr>
          <p:nvPr/>
        </p:nvPicPr>
        <p:blipFill>
          <a:blip r:embed="rId2"/>
          <a:stretch>
            <a:fillRect/>
          </a:stretch>
        </p:blipFill>
        <p:spPr>
          <a:xfrm>
            <a:off x="7511063" y="923527"/>
            <a:ext cx="4153708" cy="5680071"/>
          </a:xfrm>
          <a:prstGeom prst="rect">
            <a:avLst/>
          </a:prstGeom>
        </p:spPr>
      </p:pic>
      <p:sp>
        <p:nvSpPr>
          <p:cNvPr id="4" name="Rectangle 3">
            <a:extLst>
              <a:ext uri="{FF2B5EF4-FFF2-40B4-BE49-F238E27FC236}">
                <a16:creationId xmlns:a16="http://schemas.microsoft.com/office/drawing/2014/main" id="{F314BF56-46C3-644C-B103-57F3D0FA82E7}"/>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13" name="Content Placeholder 2">
            <a:extLst>
              <a:ext uri="{FF2B5EF4-FFF2-40B4-BE49-F238E27FC236}">
                <a16:creationId xmlns:a16="http://schemas.microsoft.com/office/drawing/2014/main" id="{D713DE3F-5CAB-DD4A-BCBC-5D6AA7AB5C0A}"/>
              </a:ext>
            </a:extLst>
          </p:cNvPr>
          <p:cNvSpPr txBox="1">
            <a:spLocks/>
          </p:cNvSpPr>
          <p:nvPr/>
        </p:nvSpPr>
        <p:spPr>
          <a:xfrm>
            <a:off x="3614609" y="2335433"/>
            <a:ext cx="4153708" cy="35417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600" dirty="0">
                <a:latin typeface="Arial" panose="020B0604020202020204" pitchFamily="34" charset="0"/>
                <a:cs typeface="Arial" panose="020B0604020202020204" pitchFamily="34" charset="0"/>
              </a:rPr>
              <a:t>You will be assimilated, resistance is futile ~</a:t>
            </a:r>
          </a:p>
          <a:p>
            <a:pPr marL="0" indent="0">
              <a:buFont typeface="Arial" panose="020B0604020202020204" pitchFamily="34" charset="0"/>
              <a:buNone/>
            </a:pPr>
            <a:r>
              <a:rPr lang="en-US" sz="2600" dirty="0">
                <a:latin typeface="Arial" panose="020B0604020202020204" pitchFamily="34" charset="0"/>
                <a:cs typeface="Arial" panose="020B0604020202020204" pitchFamily="34" charset="0"/>
              </a:rPr>
              <a:t>Every job can be automated a little or a lot.</a:t>
            </a:r>
            <a:br>
              <a:rPr lang="en-US"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a:p>
            <a:pPr marL="0" indent="0">
              <a:buNone/>
            </a:pPr>
            <a:r>
              <a:rPr lang="en-US" dirty="0">
                <a:hlinkClick r:id="rId3">
                  <a:extLst>
                    <a:ext uri="{A12FA001-AC4F-418D-AE19-62706E023703}">
                      <ahyp:hlinkClr xmlns:ahyp="http://schemas.microsoft.com/office/drawing/2018/hyperlinkcolor" val="tx"/>
                    </a:ext>
                  </a:extLst>
                </a:hlinkClick>
              </a:rPr>
              <a:t>Japan spending $1 billion on robots targeting anyone over 21</a:t>
            </a:r>
            <a:endParaRPr lang="en-US" sz="26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C3C278E-0A3E-BE40-97A2-EE529EC5BC5D}"/>
              </a:ext>
            </a:extLst>
          </p:cNvPr>
          <p:cNvSpPr>
            <a:spLocks noGrp="1"/>
          </p:cNvSpPr>
          <p:nvPr>
            <p:ph idx="1"/>
          </p:nvPr>
        </p:nvSpPr>
        <p:spPr>
          <a:xfrm>
            <a:off x="432865" y="2288413"/>
            <a:ext cx="3256748" cy="1906510"/>
          </a:xfrm>
        </p:spPr>
        <p:txBody>
          <a:bodyPr>
            <a:noAutofit/>
          </a:bodyPr>
          <a:lstStyle/>
          <a:p>
            <a:pPr marL="0" indent="0">
              <a:buNone/>
            </a:pPr>
            <a:r>
              <a:rPr lang="en-US" sz="2600" dirty="0">
                <a:latin typeface="Arial" panose="020B0604020202020204" pitchFamily="34" charset="0"/>
                <a:cs typeface="Arial" panose="020B0604020202020204" pitchFamily="34" charset="0"/>
              </a:rPr>
              <a:t>Saying you have AI is not AI, just more fake tech as AI is not just an algorithm.</a:t>
            </a:r>
          </a:p>
          <a:p>
            <a:pPr marL="0" indent="0">
              <a:buNone/>
            </a:pPr>
            <a:endParaRPr lang="en-US" sz="2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7A565CF-4786-4C43-A539-AE04D9B337BC}"/>
              </a:ext>
            </a:extLst>
          </p:cNvPr>
          <p:cNvPicPr>
            <a:picLocks noChangeAspect="1"/>
          </p:cNvPicPr>
          <p:nvPr/>
        </p:nvPicPr>
        <p:blipFill>
          <a:blip r:embed="rId4"/>
          <a:stretch>
            <a:fillRect/>
          </a:stretch>
        </p:blipFill>
        <p:spPr>
          <a:xfrm>
            <a:off x="3614609" y="1660438"/>
            <a:ext cx="8502387" cy="5009437"/>
          </a:xfrm>
          <a:prstGeom prst="rect">
            <a:avLst/>
          </a:prstGeom>
        </p:spPr>
      </p:pic>
      <p:sp>
        <p:nvSpPr>
          <p:cNvPr id="11" name="Title 1">
            <a:extLst>
              <a:ext uri="{FF2B5EF4-FFF2-40B4-BE49-F238E27FC236}">
                <a16:creationId xmlns:a16="http://schemas.microsoft.com/office/drawing/2014/main" id="{64ED3086-35D3-614B-8C3A-002144789AA6}"/>
              </a:ext>
            </a:extLst>
          </p:cNvPr>
          <p:cNvSpPr>
            <a:spLocks noGrp="1"/>
          </p:cNvSpPr>
          <p:nvPr>
            <p:ph type="title"/>
          </p:nvPr>
        </p:nvSpPr>
        <p:spPr>
          <a:xfrm>
            <a:off x="1141412" y="285750"/>
            <a:ext cx="10821987" cy="571500"/>
          </a:xfrm>
        </p:spPr>
        <p:txBody>
          <a:bodyPr>
            <a:noAutofit/>
          </a:bodyPr>
          <a:lstStyle/>
          <a:p>
            <a:r>
              <a:rPr lang="en-US" sz="2800" b="1" dirty="0">
                <a:latin typeface="Arial" panose="020B0604020202020204" pitchFamily="34" charset="0"/>
                <a:cs typeface="Arial" panose="020B0604020202020204" pitchFamily="34" charset="0"/>
              </a:rPr>
              <a:t>2 - Technology </a:t>
            </a:r>
            <a:r>
              <a:rPr lang="en-US" sz="1600" b="1" dirty="0">
                <a:latin typeface="Arial" panose="020B0604020202020204" pitchFamily="34" charset="0"/>
                <a:cs typeface="Arial" panose="020B0604020202020204" pitchFamily="34" charset="0"/>
              </a:rPr>
              <a:t>-  Faster than ever including AI, quantum computing and more</a:t>
            </a:r>
          </a:p>
        </p:txBody>
      </p:sp>
      <p:pic>
        <p:nvPicPr>
          <p:cNvPr id="12" name="Picture 11">
            <a:extLst>
              <a:ext uri="{FF2B5EF4-FFF2-40B4-BE49-F238E27FC236}">
                <a16:creationId xmlns:a16="http://schemas.microsoft.com/office/drawing/2014/main" id="{1C8C041E-229F-6148-9005-E3D95F7377B7}"/>
              </a:ext>
            </a:extLst>
          </p:cNvPr>
          <p:cNvPicPr>
            <a:picLocks noChangeAspect="1"/>
          </p:cNvPicPr>
          <p:nvPr/>
        </p:nvPicPr>
        <p:blipFill>
          <a:blip r:embed="rId5"/>
          <a:stretch>
            <a:fillRect/>
          </a:stretch>
        </p:blipFill>
        <p:spPr>
          <a:xfrm>
            <a:off x="3614609" y="923527"/>
            <a:ext cx="8519380" cy="5212532"/>
          </a:xfrm>
          <a:prstGeom prst="rect">
            <a:avLst/>
          </a:prstGeom>
        </p:spPr>
      </p:pic>
      <p:sp>
        <p:nvSpPr>
          <p:cNvPr id="2" name="Rectangle 1">
            <a:extLst>
              <a:ext uri="{FF2B5EF4-FFF2-40B4-BE49-F238E27FC236}">
                <a16:creationId xmlns:a16="http://schemas.microsoft.com/office/drawing/2014/main" id="{9D49DBF7-E16A-C442-BEFE-265D7230120C}"/>
              </a:ext>
            </a:extLst>
          </p:cNvPr>
          <p:cNvSpPr/>
          <p:nvPr/>
        </p:nvSpPr>
        <p:spPr>
          <a:xfrm>
            <a:off x="5707345" y="1703638"/>
            <a:ext cx="348826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Auto-pilot is not AI</a:t>
            </a:r>
            <a:endParaRPr lang="en-US" sz="3200" dirty="0"/>
          </a:p>
        </p:txBody>
      </p:sp>
      <p:sp>
        <p:nvSpPr>
          <p:cNvPr id="3" name="TextBox 2">
            <a:extLst>
              <a:ext uri="{FF2B5EF4-FFF2-40B4-BE49-F238E27FC236}">
                <a16:creationId xmlns:a16="http://schemas.microsoft.com/office/drawing/2014/main" id="{0384B19F-E9A7-A646-B708-D4B54ABC9836}"/>
              </a:ext>
            </a:extLst>
          </p:cNvPr>
          <p:cNvSpPr txBox="1"/>
          <p:nvPr/>
        </p:nvSpPr>
        <p:spPr>
          <a:xfrm>
            <a:off x="14098772" y="-59542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6866D8F4-C1C7-D246-94C9-82F7688206EE}"/>
              </a:ext>
            </a:extLst>
          </p:cNvPr>
          <p:cNvSpPr/>
          <p:nvPr/>
        </p:nvSpPr>
        <p:spPr>
          <a:xfrm>
            <a:off x="734901" y="5441420"/>
            <a:ext cx="2392193" cy="646331"/>
          </a:xfrm>
          <a:prstGeom prst="rect">
            <a:avLst/>
          </a:prstGeom>
        </p:spPr>
        <p:txBody>
          <a:bodyPr wrap="none">
            <a:spAutoFit/>
          </a:bodyPr>
          <a:lstStyle/>
          <a:p>
            <a:r>
              <a:rPr lang="en-US" dirty="0"/>
              <a:t>History of Algorithms</a:t>
            </a:r>
          </a:p>
          <a:p>
            <a:r>
              <a:rPr lang="en-US" dirty="0"/>
              <a:t>https://bit.ly/2TkOQay</a:t>
            </a:r>
          </a:p>
        </p:txBody>
      </p:sp>
    </p:spTree>
    <p:extLst>
      <p:ext uri="{BB962C8B-B14F-4D97-AF65-F5344CB8AC3E}">
        <p14:creationId xmlns:p14="http://schemas.microsoft.com/office/powerpoint/2010/main" val="6772601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linds(horizontal)">
                                      <p:cBhvr>
                                        <p:cTn id="16" dur="500"/>
                                        <p:tgtEl>
                                          <p:spTgt spid="7">
                                            <p:txEl>
                                              <p:pRg st="0" end="0"/>
                                            </p:txEl>
                                          </p:spTgt>
                                        </p:tgtEl>
                                      </p:cBhvr>
                                    </p:animEffec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Horizontal)">
                                      <p:cBhvr>
                                        <p:cTn id="24" dur="50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1928C-F71A-2746-9499-363361BF3590}"/>
              </a:ext>
            </a:extLst>
          </p:cNvPr>
          <p:cNvSpPr>
            <a:spLocks noGrp="1"/>
          </p:cNvSpPr>
          <p:nvPr>
            <p:ph idx="1"/>
          </p:nvPr>
        </p:nvSpPr>
        <p:spPr>
          <a:xfrm>
            <a:off x="806875" y="935037"/>
            <a:ext cx="10821987" cy="3541714"/>
          </a:xfrm>
        </p:spPr>
        <p:txBody>
          <a:bodyPr/>
          <a:lstStyle/>
          <a:p>
            <a:r>
              <a:rPr lang="en-US" dirty="0">
                <a:latin typeface="Arial" panose="020B0604020202020204" pitchFamily="34" charset="0"/>
                <a:cs typeface="Arial" panose="020B0604020202020204" pitchFamily="34" charset="0"/>
              </a:rPr>
              <a:t>Build a quantum-driven Ultra AI system merging mental “humint” and “machine-int” metal encompassing all business elements and divisions. </a:t>
            </a:r>
          </a:p>
        </p:txBody>
      </p:sp>
      <p:sp>
        <p:nvSpPr>
          <p:cNvPr id="6" name="Rectangle 5">
            <a:extLst>
              <a:ext uri="{FF2B5EF4-FFF2-40B4-BE49-F238E27FC236}">
                <a16:creationId xmlns:a16="http://schemas.microsoft.com/office/drawing/2014/main" id="{B63A8F8A-1A16-7243-A508-27BE4A5BD463}"/>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5" name="Title 1">
            <a:extLst>
              <a:ext uri="{FF2B5EF4-FFF2-40B4-BE49-F238E27FC236}">
                <a16:creationId xmlns:a16="http://schemas.microsoft.com/office/drawing/2014/main" id="{9E22DB08-8668-3F4B-81F6-204795B5ADDE}"/>
              </a:ext>
            </a:extLst>
          </p:cNvPr>
          <p:cNvSpPr>
            <a:spLocks noGrp="1"/>
          </p:cNvSpPr>
          <p:nvPr>
            <p:ph type="title"/>
          </p:nvPr>
        </p:nvSpPr>
        <p:spPr>
          <a:xfrm>
            <a:off x="1141412" y="285750"/>
            <a:ext cx="10821987" cy="571500"/>
          </a:xfrm>
        </p:spPr>
        <p:txBody>
          <a:bodyPr>
            <a:noAutofit/>
          </a:bodyPr>
          <a:lstStyle/>
          <a:p>
            <a:r>
              <a:rPr lang="en-US" sz="2800" b="1" dirty="0">
                <a:latin typeface="Arial" panose="020B0604020202020204" pitchFamily="34" charset="0"/>
                <a:cs typeface="Arial" panose="020B0604020202020204" pitchFamily="34" charset="0"/>
              </a:rPr>
              <a:t>2 - Technology </a:t>
            </a:r>
            <a:r>
              <a:rPr lang="en-US" sz="1600" b="1" dirty="0">
                <a:latin typeface="Arial" panose="020B0604020202020204" pitchFamily="34" charset="0"/>
                <a:cs typeface="Arial" panose="020B0604020202020204" pitchFamily="34" charset="0"/>
              </a:rPr>
              <a:t>-  Faster than ever including AI, quantum computing and more</a:t>
            </a:r>
          </a:p>
        </p:txBody>
      </p:sp>
      <p:pic>
        <p:nvPicPr>
          <p:cNvPr id="7" name="Picture 6">
            <a:extLst>
              <a:ext uri="{FF2B5EF4-FFF2-40B4-BE49-F238E27FC236}">
                <a16:creationId xmlns:a16="http://schemas.microsoft.com/office/drawing/2014/main" id="{920BD56D-D5F7-F24D-8D91-8B4CF5886188}"/>
              </a:ext>
            </a:extLst>
          </p:cNvPr>
          <p:cNvPicPr>
            <a:picLocks noChangeAspect="1"/>
          </p:cNvPicPr>
          <p:nvPr/>
        </p:nvPicPr>
        <p:blipFill>
          <a:blip r:embed="rId2"/>
          <a:stretch>
            <a:fillRect/>
          </a:stretch>
        </p:blipFill>
        <p:spPr>
          <a:xfrm>
            <a:off x="424468" y="1916668"/>
            <a:ext cx="7693620" cy="4514850"/>
          </a:xfrm>
          <a:prstGeom prst="rect">
            <a:avLst/>
          </a:prstGeom>
        </p:spPr>
      </p:pic>
      <p:pic>
        <p:nvPicPr>
          <p:cNvPr id="9" name="Picture 8" descr="Text&#10;&#10;Description automatically generated">
            <a:extLst>
              <a:ext uri="{FF2B5EF4-FFF2-40B4-BE49-F238E27FC236}">
                <a16:creationId xmlns:a16="http://schemas.microsoft.com/office/drawing/2014/main" id="{0D016322-CD94-0C41-8F08-33E4C4C6E2DA}"/>
              </a:ext>
            </a:extLst>
          </p:cNvPr>
          <p:cNvPicPr>
            <a:picLocks noChangeAspect="1"/>
          </p:cNvPicPr>
          <p:nvPr/>
        </p:nvPicPr>
        <p:blipFill>
          <a:blip r:embed="rId3"/>
          <a:stretch>
            <a:fillRect/>
          </a:stretch>
        </p:blipFill>
        <p:spPr>
          <a:xfrm>
            <a:off x="8286325" y="2008743"/>
            <a:ext cx="3098800" cy="4330700"/>
          </a:xfrm>
          <a:prstGeom prst="rect">
            <a:avLst/>
          </a:prstGeom>
        </p:spPr>
      </p:pic>
    </p:spTree>
    <p:extLst>
      <p:ext uri="{BB962C8B-B14F-4D97-AF65-F5344CB8AC3E}">
        <p14:creationId xmlns:p14="http://schemas.microsoft.com/office/powerpoint/2010/main" val="12207307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02867-B719-1046-B8C5-4FFB60B1AD42}"/>
              </a:ext>
            </a:extLst>
          </p:cNvPr>
          <p:cNvSpPr>
            <a:spLocks noGrp="1"/>
          </p:cNvSpPr>
          <p:nvPr>
            <p:ph idx="1"/>
          </p:nvPr>
        </p:nvSpPr>
        <p:spPr>
          <a:xfrm>
            <a:off x="971018" y="891102"/>
            <a:ext cx="6702812" cy="2627314"/>
          </a:xfrm>
        </p:spPr>
        <p:txBody>
          <a:bodyPr>
            <a:noAutofit/>
          </a:bodyPr>
          <a:lstStyle/>
          <a:p>
            <a:r>
              <a:rPr lang="en-US" sz="2000" dirty="0">
                <a:latin typeface="Arial" panose="020B0604020202020204" pitchFamily="34" charset="0"/>
                <a:cs typeface="Arial" panose="020B0604020202020204" pitchFamily="34" charset="0"/>
              </a:rPr>
              <a:t>In 100 words - Quantum Computing is a:</a:t>
            </a:r>
          </a:p>
          <a:p>
            <a:r>
              <a:rPr lang="en-US" sz="2000" dirty="0">
                <a:latin typeface="Arial" panose="020B0604020202020204" pitchFamily="34" charset="0"/>
                <a:cs typeface="Arial" panose="020B0604020202020204" pitchFamily="34" charset="0"/>
              </a:rPr>
              <a:t>Quantum change in hardware design with no binary (1/0) transistors but multi-dimensional quantum system a single </a:t>
            </a:r>
            <a:r>
              <a:rPr lang="en-US"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Qubit</a:t>
            </a:r>
            <a:r>
              <a:rPr lang="en-US" sz="2000" dirty="0">
                <a:latin typeface="Arial" panose="020B0604020202020204" pitchFamily="34" charset="0"/>
                <a:cs typeface="Arial" panose="020B0604020202020204" pitchFamily="34" charset="0"/>
              </a:rPr>
              <a:t> consists of two levels, labeled |0⟩|0⟩and |1⟩|1⟩ or 1/0/both with three Qubits or 2</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111, 001, 000, etc with 50 Qubit having 50 decimals, and so on</a:t>
            </a:r>
          </a:p>
          <a:p>
            <a:r>
              <a:rPr lang="en-US" sz="2000" dirty="0">
                <a:latin typeface="Arial" panose="020B0604020202020204" pitchFamily="34" charset="0"/>
                <a:cs typeface="Arial" panose="020B0604020202020204" pitchFamily="34" charset="0"/>
              </a:rPr>
              <a:t>Quantum leap in processing power with scalable process with current levels of 100 Qubits leading to an infinite number of states in the future</a:t>
            </a:r>
          </a:p>
          <a:p>
            <a:r>
              <a:rPr lang="en-US" sz="2000" dirty="0">
                <a:latin typeface="Arial" panose="020B0604020202020204" pitchFamily="34" charset="0"/>
                <a:cs typeface="Arial" panose="020B0604020202020204" pitchFamily="34" charset="0"/>
              </a:rPr>
              <a:t>Quantum different approach to building artificial intelligence in the form of special algorithms known as quantum information with sci-fi quantum teleportation envisioned.</a:t>
            </a:r>
          </a:p>
          <a:p>
            <a:pPr marL="0" lvl="0" indent="0" eaLnBrk="0" fontAlgn="base" hangingPunct="0">
              <a:lnSpc>
                <a:spcPct val="100000"/>
              </a:lnSpc>
              <a:spcBef>
                <a:spcPct val="0"/>
              </a:spcBef>
              <a:spcAft>
                <a:spcPct val="0"/>
              </a:spcAft>
              <a:buSzTx/>
              <a:buNone/>
            </a:pPr>
            <a:endParaRPr lang="en-US"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BC6DF43-BAF5-F44A-AF8A-0E68969CE329}"/>
              </a:ext>
            </a:extLst>
          </p:cNvPr>
          <p:cNvPicPr>
            <a:picLocks noChangeAspect="1"/>
          </p:cNvPicPr>
          <p:nvPr/>
        </p:nvPicPr>
        <p:blipFill>
          <a:blip r:embed="rId3"/>
          <a:stretch>
            <a:fillRect/>
          </a:stretch>
        </p:blipFill>
        <p:spPr>
          <a:xfrm>
            <a:off x="7635732" y="1317305"/>
            <a:ext cx="4556268" cy="4223390"/>
          </a:xfrm>
          <a:prstGeom prst="rect">
            <a:avLst/>
          </a:prstGeom>
        </p:spPr>
      </p:pic>
      <p:sp>
        <p:nvSpPr>
          <p:cNvPr id="8" name="Rectangle 7">
            <a:extLst>
              <a:ext uri="{FF2B5EF4-FFF2-40B4-BE49-F238E27FC236}">
                <a16:creationId xmlns:a16="http://schemas.microsoft.com/office/drawing/2014/main" id="{58790675-4162-0542-8BB0-472047C95CFE}"/>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2" name="TextBox 1">
            <a:extLst>
              <a:ext uri="{FF2B5EF4-FFF2-40B4-BE49-F238E27FC236}">
                <a16:creationId xmlns:a16="http://schemas.microsoft.com/office/drawing/2014/main" id="{EBAA33CD-9465-4142-BAF3-3215972DF347}"/>
              </a:ext>
            </a:extLst>
          </p:cNvPr>
          <p:cNvSpPr txBox="1"/>
          <p:nvPr/>
        </p:nvSpPr>
        <p:spPr>
          <a:xfrm>
            <a:off x="-133350" y="2514600"/>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92569EDE-A586-5546-A57C-B7D1F4C751D5}"/>
              </a:ext>
            </a:extLst>
          </p:cNvPr>
          <p:cNvPicPr>
            <a:picLocks noChangeAspect="1"/>
          </p:cNvPicPr>
          <p:nvPr/>
        </p:nvPicPr>
        <p:blipFill>
          <a:blip r:embed="rId4"/>
          <a:stretch>
            <a:fillRect/>
          </a:stretch>
        </p:blipFill>
        <p:spPr>
          <a:xfrm>
            <a:off x="7602537" y="1371600"/>
            <a:ext cx="4589463" cy="4150045"/>
          </a:xfrm>
          <a:prstGeom prst="rect">
            <a:avLst/>
          </a:prstGeom>
        </p:spPr>
      </p:pic>
      <p:pic>
        <p:nvPicPr>
          <p:cNvPr id="19" name="Picture 18">
            <a:extLst>
              <a:ext uri="{FF2B5EF4-FFF2-40B4-BE49-F238E27FC236}">
                <a16:creationId xmlns:a16="http://schemas.microsoft.com/office/drawing/2014/main" id="{1B08D6E5-F4C2-7F40-918A-35746D422131}"/>
              </a:ext>
            </a:extLst>
          </p:cNvPr>
          <p:cNvPicPr>
            <a:picLocks noChangeAspect="1"/>
          </p:cNvPicPr>
          <p:nvPr/>
        </p:nvPicPr>
        <p:blipFill>
          <a:blip r:embed="rId5"/>
          <a:stretch>
            <a:fillRect/>
          </a:stretch>
        </p:blipFill>
        <p:spPr>
          <a:xfrm>
            <a:off x="7602537" y="1334927"/>
            <a:ext cx="4556269" cy="4223390"/>
          </a:xfrm>
          <a:prstGeom prst="rect">
            <a:avLst/>
          </a:prstGeom>
        </p:spPr>
      </p:pic>
      <p:sp>
        <p:nvSpPr>
          <p:cNvPr id="13" name="Title 1">
            <a:extLst>
              <a:ext uri="{FF2B5EF4-FFF2-40B4-BE49-F238E27FC236}">
                <a16:creationId xmlns:a16="http://schemas.microsoft.com/office/drawing/2014/main" id="{0736F789-ABA5-8643-956C-4380A27B25D9}"/>
              </a:ext>
            </a:extLst>
          </p:cNvPr>
          <p:cNvSpPr>
            <a:spLocks noGrp="1"/>
          </p:cNvSpPr>
          <p:nvPr>
            <p:ph type="title"/>
          </p:nvPr>
        </p:nvSpPr>
        <p:spPr>
          <a:xfrm>
            <a:off x="1141412" y="285750"/>
            <a:ext cx="10821987" cy="571500"/>
          </a:xfrm>
        </p:spPr>
        <p:txBody>
          <a:bodyPr>
            <a:noAutofit/>
          </a:bodyPr>
          <a:lstStyle/>
          <a:p>
            <a:r>
              <a:rPr lang="en-US" sz="2800" b="1" dirty="0">
                <a:latin typeface="Arial" panose="020B0604020202020204" pitchFamily="34" charset="0"/>
                <a:cs typeface="Arial" panose="020B0604020202020204" pitchFamily="34" charset="0"/>
              </a:rPr>
              <a:t>2 - Technology </a:t>
            </a:r>
            <a:r>
              <a:rPr lang="en-US" sz="1600" b="1" dirty="0">
                <a:latin typeface="Arial" panose="020B0604020202020204" pitchFamily="34" charset="0"/>
                <a:cs typeface="Arial" panose="020B0604020202020204" pitchFamily="34" charset="0"/>
              </a:rPr>
              <a:t>-  Faster than ever including AI, quantum computing and more</a:t>
            </a:r>
          </a:p>
        </p:txBody>
      </p:sp>
    </p:spTree>
    <p:extLst>
      <p:ext uri="{BB962C8B-B14F-4D97-AF65-F5344CB8AC3E}">
        <p14:creationId xmlns:p14="http://schemas.microsoft.com/office/powerpoint/2010/main" val="12278565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outHorizontal)">
                                      <p:cBhvr>
                                        <p:cTn id="24" dur="3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1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B76641-C807-BF44-B02D-18CBAFB32312}"/>
              </a:ext>
            </a:extLst>
          </p:cNvPr>
          <p:cNvPicPr>
            <a:picLocks noChangeAspect="1"/>
          </p:cNvPicPr>
          <p:nvPr/>
        </p:nvPicPr>
        <p:blipFill>
          <a:blip r:embed="rId2"/>
          <a:stretch>
            <a:fillRect/>
          </a:stretch>
        </p:blipFill>
        <p:spPr>
          <a:xfrm>
            <a:off x="3401382" y="21265"/>
            <a:ext cx="8790618" cy="6800850"/>
          </a:xfrm>
          <a:prstGeom prst="rect">
            <a:avLst/>
          </a:prstGeom>
        </p:spPr>
      </p:pic>
      <p:sp>
        <p:nvSpPr>
          <p:cNvPr id="12" name="Content Placeholder 2">
            <a:extLst>
              <a:ext uri="{FF2B5EF4-FFF2-40B4-BE49-F238E27FC236}">
                <a16:creationId xmlns:a16="http://schemas.microsoft.com/office/drawing/2014/main" id="{C41178E0-1602-6242-9EF8-0F99F1512607}"/>
              </a:ext>
            </a:extLst>
          </p:cNvPr>
          <p:cNvSpPr>
            <a:spLocks noGrp="1"/>
          </p:cNvSpPr>
          <p:nvPr>
            <p:ph idx="1"/>
          </p:nvPr>
        </p:nvSpPr>
        <p:spPr>
          <a:xfrm>
            <a:off x="762000" y="534986"/>
            <a:ext cx="2781300" cy="2627314"/>
          </a:xfrm>
        </p:spPr>
        <p:txBody>
          <a:bodyPr>
            <a:noAutofit/>
          </a:bodyPr>
          <a:lstStyle/>
          <a:p>
            <a:pPr marL="0" lvl="0" indent="0" eaLnBrk="0" fontAlgn="base" hangingPunct="0">
              <a:lnSpc>
                <a:spcPct val="100000"/>
              </a:lnSpc>
              <a:spcBef>
                <a:spcPct val="0"/>
              </a:spcBef>
              <a:spcAft>
                <a:spcPct val="0"/>
              </a:spcAft>
              <a:buSzTx/>
              <a:buNone/>
            </a:pPr>
            <a:r>
              <a:rPr lang="en-US" b="1" dirty="0">
                <a:latin typeface="Arial" panose="020B0604020202020204" pitchFamily="34" charset="0"/>
                <a:cs typeface="Arial" panose="020B0604020202020204" pitchFamily="34" charset="0"/>
              </a:rPr>
              <a:t>Vertical Intelligence</a:t>
            </a:r>
            <a:r>
              <a:rPr lang="en-US" dirty="0">
                <a:latin typeface="Arial" panose="020B0604020202020204" pitchFamily="34" charset="0"/>
                <a:cs typeface="Arial" panose="020B0604020202020204" pitchFamily="34" charset="0"/>
              </a:rPr>
              <a:t> is in simple terms making not one kind of soup but all kinds of soup. Creating different kinds of soup is actually much harder than you think.  This is most of what machine learning is today.</a:t>
            </a:r>
          </a:p>
          <a:p>
            <a:pPr marL="0" lvl="0" indent="0" eaLnBrk="0" fontAlgn="base" hangingPunct="0">
              <a:lnSpc>
                <a:spcPct val="100000"/>
              </a:lnSpc>
              <a:spcBef>
                <a:spcPct val="0"/>
              </a:spcBef>
              <a:spcAft>
                <a:spcPct val="0"/>
              </a:spcAft>
              <a:buSzTx/>
              <a:buNone/>
            </a:pPr>
            <a:endParaRPr lang="en-US"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SzTx/>
              <a:buNone/>
            </a:pPr>
            <a:endParaRPr lang="en-US"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2B8DC35-B697-AC4E-971B-6E9FB4EC6510}"/>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cxnSp>
        <p:nvCxnSpPr>
          <p:cNvPr id="2" name="Straight Arrow Connector 1">
            <a:extLst>
              <a:ext uri="{FF2B5EF4-FFF2-40B4-BE49-F238E27FC236}">
                <a16:creationId xmlns:a16="http://schemas.microsoft.com/office/drawing/2014/main" id="{8F9663A0-701F-9342-B1B5-30FEE77BBC80}"/>
              </a:ext>
            </a:extLst>
          </p:cNvPr>
          <p:cNvCxnSpPr/>
          <p:nvPr/>
        </p:nvCxnSpPr>
        <p:spPr>
          <a:xfrm>
            <a:off x="5624623" y="2977116"/>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41E99805-ED07-B24A-B327-7CADAD4109BC}"/>
              </a:ext>
            </a:extLst>
          </p:cNvPr>
          <p:cNvCxnSpPr/>
          <p:nvPr/>
        </p:nvCxnSpPr>
        <p:spPr>
          <a:xfrm>
            <a:off x="5709684" y="2732567"/>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CE1849E-73CF-1543-9E14-CA15A66918E9}"/>
              </a:ext>
            </a:extLst>
          </p:cNvPr>
          <p:cNvCxnSpPr>
            <a:cxnSpLocks/>
          </p:cNvCxnSpPr>
          <p:nvPr/>
        </p:nvCxnSpPr>
        <p:spPr>
          <a:xfrm>
            <a:off x="7804298" y="534986"/>
            <a:ext cx="0" cy="5896532"/>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9413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6F7AEE6-4AAC-BA4D-869D-CEBF7C35F9FE}"/>
              </a:ext>
            </a:extLst>
          </p:cNvPr>
          <p:cNvSpPr txBox="1">
            <a:spLocks/>
          </p:cNvSpPr>
          <p:nvPr/>
        </p:nvSpPr>
        <p:spPr>
          <a:xfrm>
            <a:off x="618894" y="192087"/>
            <a:ext cx="2895600" cy="2627314"/>
          </a:xfrm>
          <a:prstGeom prst="rect">
            <a:avLst/>
          </a:prstGeom>
        </p:spPr>
        <p:txBody>
          <a:bodyP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SzTx/>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SzTx/>
              <a:buFont typeface="Arial" panose="020B0604020202020204" pitchFamily="34" charset="0"/>
              <a:buNone/>
            </a:pPr>
            <a:r>
              <a:rPr lang="en-US" b="1" dirty="0">
                <a:latin typeface="Arial" panose="020B0604020202020204" pitchFamily="34" charset="0"/>
                <a:cs typeface="Arial" panose="020B0604020202020204" pitchFamily="34" charset="0"/>
              </a:rPr>
              <a:t>Lateral Intelligence</a:t>
            </a:r>
            <a:r>
              <a:rPr lang="en-US" dirty="0">
                <a:latin typeface="Arial" panose="020B0604020202020204" pitchFamily="34" charset="0"/>
                <a:cs typeface="Arial" panose="020B0604020202020204" pitchFamily="34" charset="0"/>
              </a:rPr>
              <a:t> is where one set of skills can be applied to other thinks. This is where AI gets complicated really fast. </a:t>
            </a:r>
          </a:p>
          <a:p>
            <a:pPr marL="0" indent="0" eaLnBrk="0" fontAlgn="base" hangingPunct="0">
              <a:lnSpc>
                <a:spcPct val="100000"/>
              </a:lnSpc>
              <a:spcBef>
                <a:spcPct val="0"/>
              </a:spcBef>
              <a:spcAft>
                <a:spcPct val="0"/>
              </a:spcAft>
              <a:buSzTx/>
              <a:buFont typeface="Arial" panose="020B0604020202020204" pitchFamily="34" charset="0"/>
              <a:buNone/>
            </a:pPr>
            <a:r>
              <a:rPr lang="en-US" sz="2000" dirty="0">
                <a:latin typeface="Arial" panose="020B0604020202020204" pitchFamily="34" charset="0"/>
                <a:cs typeface="Arial" panose="020B0604020202020204" pitchFamily="34" charset="0"/>
              </a:rPr>
              <a:t>As humans we can get off our bikes and drive a car without even thinking about it. However, the skills for each are completely different from a machine perspective.</a:t>
            </a:r>
          </a:p>
          <a:p>
            <a:pPr marL="0" indent="0" eaLnBrk="0" fontAlgn="base" hangingPunct="0">
              <a:lnSpc>
                <a:spcPct val="100000"/>
              </a:lnSpc>
              <a:spcBef>
                <a:spcPct val="0"/>
              </a:spcBef>
              <a:spcAft>
                <a:spcPct val="0"/>
              </a:spcAft>
              <a:buSzTx/>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SzTx/>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EC38741-994D-6144-A8D7-D5D422BDF273}"/>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6" name="Picture 5">
            <a:extLst>
              <a:ext uri="{FF2B5EF4-FFF2-40B4-BE49-F238E27FC236}">
                <a16:creationId xmlns:a16="http://schemas.microsoft.com/office/drawing/2014/main" id="{5356B934-F1AD-7E41-9FD5-F8C7FA718507}"/>
              </a:ext>
            </a:extLst>
          </p:cNvPr>
          <p:cNvPicPr>
            <a:picLocks noChangeAspect="1"/>
          </p:cNvPicPr>
          <p:nvPr/>
        </p:nvPicPr>
        <p:blipFill>
          <a:blip r:embed="rId2"/>
          <a:stretch>
            <a:fillRect/>
          </a:stretch>
        </p:blipFill>
        <p:spPr>
          <a:xfrm>
            <a:off x="3401382" y="21265"/>
            <a:ext cx="8790618" cy="6800850"/>
          </a:xfrm>
          <a:prstGeom prst="rect">
            <a:avLst/>
          </a:prstGeom>
        </p:spPr>
      </p:pic>
      <p:cxnSp>
        <p:nvCxnSpPr>
          <p:cNvPr id="8" name="Straight Arrow Connector 7">
            <a:extLst>
              <a:ext uri="{FF2B5EF4-FFF2-40B4-BE49-F238E27FC236}">
                <a16:creationId xmlns:a16="http://schemas.microsoft.com/office/drawing/2014/main" id="{FB3D1CFD-9B1F-924A-9F0A-857B81D7CED7}"/>
              </a:ext>
            </a:extLst>
          </p:cNvPr>
          <p:cNvCxnSpPr>
            <a:cxnSpLocks/>
          </p:cNvCxnSpPr>
          <p:nvPr/>
        </p:nvCxnSpPr>
        <p:spPr>
          <a:xfrm flipH="1">
            <a:off x="4508206" y="3492795"/>
            <a:ext cx="6570920" cy="0"/>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83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0" dur="500"/>
                                        <p:tgtEl>
                                          <p:spTgt spid="5">
                                            <p:txEl>
                                              <p:pRg st="2" end="2"/>
                                            </p:txEl>
                                          </p:spTgt>
                                        </p:tgtEl>
                                      </p:cBhvr>
                                    </p:animEffect>
                                  </p:childTnLst>
                                </p:cTn>
                              </p:par>
                              <p:par>
                                <p:cTn id="11" presetID="16" presetClass="entr" presetSubtype="37"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A7C20A-73A1-AA44-B78B-6F453EE3DCC8}"/>
              </a:ext>
            </a:extLst>
          </p:cNvPr>
          <p:cNvSpPr/>
          <p:nvPr/>
        </p:nvSpPr>
        <p:spPr>
          <a:xfrm>
            <a:off x="752858" y="566283"/>
            <a:ext cx="2752342" cy="6032421"/>
          </a:xfrm>
          <a:prstGeom prst="rect">
            <a:avLst/>
          </a:prstGeom>
        </p:spPr>
        <p:txBody>
          <a:bodyPr wrap="square">
            <a:spAutoFit/>
          </a:bodyPr>
          <a:lstStyle/>
          <a:p>
            <a:pPr lvl="0" eaLnBrk="0" fontAlgn="base" hangingPunct="0">
              <a:spcBef>
                <a:spcPct val="0"/>
              </a:spcBef>
              <a:spcAft>
                <a:spcPct val="0"/>
              </a:spcAft>
            </a:pPr>
            <a:r>
              <a:rPr lang="en-US" sz="2200" b="1" dirty="0">
                <a:latin typeface="Arial" panose="020B0604020202020204" pitchFamily="34" charset="0"/>
                <a:cs typeface="Arial" panose="020B0604020202020204" pitchFamily="34" charset="0"/>
              </a:rPr>
              <a:t>Oblique Intelligence is different.</a:t>
            </a:r>
            <a:r>
              <a:rPr lang="en-US" sz="22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Oblique is somewhat in between vertical and lateral. It combines concepts used by both but brings new solutions. This makes this type of intelligence "oblique" in the way it will emerge. Telling a joke, music, touch, evoking emotion, inspiring leadership are forms that humans don't really understand all that well but provide real humanity.</a:t>
            </a:r>
          </a:p>
        </p:txBody>
      </p:sp>
      <p:sp>
        <p:nvSpPr>
          <p:cNvPr id="7" name="Rectangle 6">
            <a:extLst>
              <a:ext uri="{FF2B5EF4-FFF2-40B4-BE49-F238E27FC236}">
                <a16:creationId xmlns:a16="http://schemas.microsoft.com/office/drawing/2014/main" id="{4C246818-9F75-FA45-B9BD-B86F355F858A}"/>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5" name="Picture 4">
            <a:extLst>
              <a:ext uri="{FF2B5EF4-FFF2-40B4-BE49-F238E27FC236}">
                <a16:creationId xmlns:a16="http://schemas.microsoft.com/office/drawing/2014/main" id="{F82D4C77-EFAC-874D-9847-E13011D45E18}"/>
              </a:ext>
            </a:extLst>
          </p:cNvPr>
          <p:cNvPicPr>
            <a:picLocks noChangeAspect="1"/>
          </p:cNvPicPr>
          <p:nvPr/>
        </p:nvPicPr>
        <p:blipFill>
          <a:blip r:embed="rId2"/>
          <a:stretch>
            <a:fillRect/>
          </a:stretch>
        </p:blipFill>
        <p:spPr>
          <a:xfrm>
            <a:off x="3401382" y="21265"/>
            <a:ext cx="8790618" cy="6800850"/>
          </a:xfrm>
          <a:prstGeom prst="rect">
            <a:avLst/>
          </a:prstGeom>
        </p:spPr>
      </p:pic>
      <p:cxnSp>
        <p:nvCxnSpPr>
          <p:cNvPr id="8" name="Straight Arrow Connector 7">
            <a:extLst>
              <a:ext uri="{FF2B5EF4-FFF2-40B4-BE49-F238E27FC236}">
                <a16:creationId xmlns:a16="http://schemas.microsoft.com/office/drawing/2014/main" id="{295EFC33-6395-3B44-803E-C3F6E436262A}"/>
              </a:ext>
            </a:extLst>
          </p:cNvPr>
          <p:cNvCxnSpPr>
            <a:cxnSpLocks/>
          </p:cNvCxnSpPr>
          <p:nvPr/>
        </p:nvCxnSpPr>
        <p:spPr>
          <a:xfrm flipH="1">
            <a:off x="4465674" y="1573619"/>
            <a:ext cx="6592186" cy="3827721"/>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294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31C02-6991-2241-92EF-3A09CAE71E43}"/>
              </a:ext>
            </a:extLst>
          </p:cNvPr>
          <p:cNvPicPr>
            <a:picLocks noChangeAspect="1"/>
          </p:cNvPicPr>
          <p:nvPr/>
        </p:nvPicPr>
        <p:blipFill>
          <a:blip r:embed="rId2"/>
          <a:stretch>
            <a:fillRect/>
          </a:stretch>
        </p:blipFill>
        <p:spPr>
          <a:xfrm>
            <a:off x="3401382" y="21265"/>
            <a:ext cx="8790618" cy="6800850"/>
          </a:xfrm>
          <a:prstGeom prst="rect">
            <a:avLst/>
          </a:prstGeom>
        </p:spPr>
      </p:pic>
      <p:sp>
        <p:nvSpPr>
          <p:cNvPr id="5" name="Rectangle 4">
            <a:extLst>
              <a:ext uri="{FF2B5EF4-FFF2-40B4-BE49-F238E27FC236}">
                <a16:creationId xmlns:a16="http://schemas.microsoft.com/office/drawing/2014/main" id="{4949AD3A-31D3-6143-97D1-B1379CC86B98}"/>
              </a:ext>
            </a:extLst>
          </p:cNvPr>
          <p:cNvSpPr/>
          <p:nvPr/>
        </p:nvSpPr>
        <p:spPr>
          <a:xfrm>
            <a:off x="762000" y="743635"/>
            <a:ext cx="2599566" cy="452431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Each form whether vertical, lateral or oblique offers unique challenges to the developer, user and benefits to society.  Build crosspoints or intersections to meet specific goals.</a:t>
            </a:r>
            <a:endParaRPr lang="en-US" sz="2400" dirty="0"/>
          </a:p>
        </p:txBody>
      </p:sp>
      <p:sp>
        <p:nvSpPr>
          <p:cNvPr id="7" name="Rectangle 6">
            <a:extLst>
              <a:ext uri="{FF2B5EF4-FFF2-40B4-BE49-F238E27FC236}">
                <a16:creationId xmlns:a16="http://schemas.microsoft.com/office/drawing/2014/main" id="{8E87AEB4-32AF-7D4C-8979-E810C365060B}"/>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cxnSp>
        <p:nvCxnSpPr>
          <p:cNvPr id="8" name="Straight Arrow Connector 7">
            <a:extLst>
              <a:ext uri="{FF2B5EF4-FFF2-40B4-BE49-F238E27FC236}">
                <a16:creationId xmlns:a16="http://schemas.microsoft.com/office/drawing/2014/main" id="{ABB47108-C8A9-0542-95E9-B7A786DA2EEE}"/>
              </a:ext>
            </a:extLst>
          </p:cNvPr>
          <p:cNvCxnSpPr>
            <a:cxnSpLocks/>
          </p:cNvCxnSpPr>
          <p:nvPr/>
        </p:nvCxnSpPr>
        <p:spPr>
          <a:xfrm flipH="1">
            <a:off x="4465674" y="1573619"/>
            <a:ext cx="6592186" cy="3827721"/>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4AAC9A4-62FA-6549-A576-C7AB0D0CCACA}"/>
              </a:ext>
            </a:extLst>
          </p:cNvPr>
          <p:cNvCxnSpPr>
            <a:cxnSpLocks/>
          </p:cNvCxnSpPr>
          <p:nvPr/>
        </p:nvCxnSpPr>
        <p:spPr>
          <a:xfrm flipH="1">
            <a:off x="4508206" y="3492795"/>
            <a:ext cx="6570920" cy="0"/>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1DB245D-3CE6-624F-918A-CCB291EE9B35}"/>
              </a:ext>
            </a:extLst>
          </p:cNvPr>
          <p:cNvCxnSpPr>
            <a:cxnSpLocks/>
          </p:cNvCxnSpPr>
          <p:nvPr/>
        </p:nvCxnSpPr>
        <p:spPr>
          <a:xfrm>
            <a:off x="7804298" y="534986"/>
            <a:ext cx="0" cy="5896532"/>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08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16" presetClass="entr" presetSubtype="37"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66D3FC-03CB-274D-B794-5F16D36FD50F}"/>
              </a:ext>
            </a:extLst>
          </p:cNvPr>
          <p:cNvPicPr>
            <a:picLocks noChangeAspect="1"/>
          </p:cNvPicPr>
          <p:nvPr/>
        </p:nvPicPr>
        <p:blipFill>
          <a:blip r:embed="rId2"/>
          <a:stretch>
            <a:fillRect/>
          </a:stretch>
        </p:blipFill>
        <p:spPr>
          <a:xfrm>
            <a:off x="3399972" y="45381"/>
            <a:ext cx="8769726" cy="6768015"/>
          </a:xfrm>
          <a:prstGeom prst="rect">
            <a:avLst/>
          </a:prstGeom>
        </p:spPr>
      </p:pic>
      <p:sp>
        <p:nvSpPr>
          <p:cNvPr id="2" name="Title 1">
            <a:extLst>
              <a:ext uri="{FF2B5EF4-FFF2-40B4-BE49-F238E27FC236}">
                <a16:creationId xmlns:a16="http://schemas.microsoft.com/office/drawing/2014/main" id="{D2D6E391-D35F-B343-B78C-691BBA60AC29}"/>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44B291D2-204F-104F-8ABA-69E3E35BFF2A}"/>
              </a:ext>
            </a:extLst>
          </p:cNvPr>
          <p:cNvPicPr>
            <a:picLocks noChangeAspect="1"/>
          </p:cNvPicPr>
          <p:nvPr/>
        </p:nvPicPr>
        <p:blipFill>
          <a:blip r:embed="rId3"/>
          <a:stretch>
            <a:fillRect/>
          </a:stretch>
        </p:blipFill>
        <p:spPr>
          <a:xfrm>
            <a:off x="3422274" y="0"/>
            <a:ext cx="8769726" cy="6858000"/>
          </a:xfrm>
          <a:prstGeom prst="rect">
            <a:avLst/>
          </a:prstGeom>
        </p:spPr>
      </p:pic>
      <p:sp>
        <p:nvSpPr>
          <p:cNvPr id="5" name="Rectangle 4">
            <a:extLst>
              <a:ext uri="{FF2B5EF4-FFF2-40B4-BE49-F238E27FC236}">
                <a16:creationId xmlns:a16="http://schemas.microsoft.com/office/drawing/2014/main" id="{FE462320-78E3-6F4B-9198-BECA1A17F06F}"/>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6" name="Picture 5">
            <a:extLst>
              <a:ext uri="{FF2B5EF4-FFF2-40B4-BE49-F238E27FC236}">
                <a16:creationId xmlns:a16="http://schemas.microsoft.com/office/drawing/2014/main" id="{3DCD870B-A7D2-2C41-92E7-2C3E70FF006A}"/>
              </a:ext>
            </a:extLst>
          </p:cNvPr>
          <p:cNvPicPr>
            <a:picLocks noChangeAspect="1"/>
          </p:cNvPicPr>
          <p:nvPr/>
        </p:nvPicPr>
        <p:blipFill>
          <a:blip r:embed="rId4"/>
          <a:stretch>
            <a:fillRect/>
          </a:stretch>
        </p:blipFill>
        <p:spPr>
          <a:xfrm>
            <a:off x="198178" y="3948959"/>
            <a:ext cx="4311945" cy="798513"/>
          </a:xfrm>
          <a:prstGeom prst="rect">
            <a:avLst/>
          </a:prstGeom>
        </p:spPr>
      </p:pic>
      <p:cxnSp>
        <p:nvCxnSpPr>
          <p:cNvPr id="7" name="Straight Arrow Connector 6">
            <a:extLst>
              <a:ext uri="{FF2B5EF4-FFF2-40B4-BE49-F238E27FC236}">
                <a16:creationId xmlns:a16="http://schemas.microsoft.com/office/drawing/2014/main" id="{3C806860-8777-9D40-B04D-C21282AC7A78}"/>
              </a:ext>
            </a:extLst>
          </p:cNvPr>
          <p:cNvCxnSpPr>
            <a:cxnSpLocks/>
          </p:cNvCxnSpPr>
          <p:nvPr/>
        </p:nvCxnSpPr>
        <p:spPr>
          <a:xfrm flipH="1">
            <a:off x="5263376" y="1271239"/>
            <a:ext cx="5062654" cy="4103649"/>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20221D4-DB5C-8446-BDE3-7E47412E370C}"/>
              </a:ext>
            </a:extLst>
          </p:cNvPr>
          <p:cNvCxnSpPr>
            <a:cxnSpLocks/>
          </p:cNvCxnSpPr>
          <p:nvPr/>
        </p:nvCxnSpPr>
        <p:spPr>
          <a:xfrm flipH="1" flipV="1">
            <a:off x="5486400" y="1070518"/>
            <a:ext cx="4839630" cy="4036741"/>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2ABAB40-935F-C44D-80CB-7793A4629D2D}"/>
              </a:ext>
            </a:extLst>
          </p:cNvPr>
          <p:cNvCxnSpPr>
            <a:cxnSpLocks/>
          </p:cNvCxnSpPr>
          <p:nvPr/>
        </p:nvCxnSpPr>
        <p:spPr>
          <a:xfrm flipH="1">
            <a:off x="7270595" y="914400"/>
            <a:ext cx="1405055" cy="4873082"/>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456449F-377B-8E48-8FC9-3DC110A7629D}"/>
              </a:ext>
            </a:extLst>
          </p:cNvPr>
          <p:cNvCxnSpPr>
            <a:cxnSpLocks/>
          </p:cNvCxnSpPr>
          <p:nvPr/>
        </p:nvCxnSpPr>
        <p:spPr>
          <a:xfrm flipH="1">
            <a:off x="5776332" y="3088888"/>
            <a:ext cx="4549698" cy="221278"/>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F9019A9-A004-8742-9E55-0348D7C69A02}"/>
              </a:ext>
            </a:extLst>
          </p:cNvPr>
          <p:cNvCxnSpPr>
            <a:cxnSpLocks/>
          </p:cNvCxnSpPr>
          <p:nvPr/>
        </p:nvCxnSpPr>
        <p:spPr>
          <a:xfrm flipH="1" flipV="1">
            <a:off x="5263376" y="2392970"/>
            <a:ext cx="5062654" cy="1465353"/>
          </a:xfrm>
          <a:prstGeom prst="straightConnector1">
            <a:avLst/>
          </a:prstGeom>
          <a:ln w="1047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0990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37"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16" presetClass="entr" presetSubtype="37"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outVertical)">
                                      <p:cBhvr>
                                        <p:cTn id="25" dur="50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16" presetClass="entr" presetSubtype="37"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outVertical)">
                                      <p:cBhvr>
                                        <p:cTn id="31" dur="5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1084262" y="2284276"/>
            <a:ext cx="3235507" cy="1754187"/>
          </a:xfrm>
        </p:spPr>
        <p:txBody>
          <a:bodyPr>
            <a:noAutofit/>
          </a:bodyPr>
          <a:lstStyle/>
          <a:p>
            <a:pPr algn="r">
              <a:lnSpc>
                <a:spcPct val="250000"/>
              </a:lnSpc>
            </a:pPr>
            <a:r>
              <a:rPr lang="en-US" altLang="en-US" sz="1800" dirty="0">
                <a:latin typeface="Arial" panose="020B0604020202020204" pitchFamily="34" charset="0"/>
                <a:cs typeface="Arial" panose="020B0604020202020204" pitchFamily="34" charset="0"/>
              </a:rPr>
              <a:t>This is customized company-specific Ultra AI designed to Guide ALL staff and others in their content development and delivery.</a:t>
            </a:r>
          </a:p>
        </p:txBody>
      </p:sp>
      <p:pic>
        <p:nvPicPr>
          <p:cNvPr id="9" name="Picture 8">
            <a:extLst>
              <a:ext uri="{FF2B5EF4-FFF2-40B4-BE49-F238E27FC236}">
                <a16:creationId xmlns:a16="http://schemas.microsoft.com/office/drawing/2014/main" id="{6D3680A2-A226-BA47-AC7C-F711F1AA0363}"/>
              </a:ext>
            </a:extLst>
          </p:cNvPr>
          <p:cNvPicPr>
            <a:picLocks noChangeAspect="1"/>
          </p:cNvPicPr>
          <p:nvPr/>
        </p:nvPicPr>
        <p:blipFill>
          <a:blip r:embed="rId2"/>
          <a:stretch>
            <a:fillRect/>
          </a:stretch>
        </p:blipFill>
        <p:spPr>
          <a:xfrm>
            <a:off x="8609051" y="24481"/>
            <a:ext cx="3411963" cy="6833519"/>
          </a:xfrm>
          <a:prstGeom prst="rect">
            <a:avLst/>
          </a:prstGeom>
        </p:spPr>
      </p:pic>
      <p:pic>
        <p:nvPicPr>
          <p:cNvPr id="11" name="Picture 10">
            <a:extLst>
              <a:ext uri="{FF2B5EF4-FFF2-40B4-BE49-F238E27FC236}">
                <a16:creationId xmlns:a16="http://schemas.microsoft.com/office/drawing/2014/main" id="{6066240A-ED11-F546-9BA4-B8E38DB93A46}"/>
              </a:ext>
            </a:extLst>
          </p:cNvPr>
          <p:cNvPicPr>
            <a:picLocks noChangeAspect="1"/>
          </p:cNvPicPr>
          <p:nvPr/>
        </p:nvPicPr>
        <p:blipFill>
          <a:blip r:embed="rId3"/>
          <a:stretch>
            <a:fillRect/>
          </a:stretch>
        </p:blipFill>
        <p:spPr>
          <a:xfrm>
            <a:off x="4679384" y="935037"/>
            <a:ext cx="3205201" cy="5905001"/>
          </a:xfrm>
          <a:prstGeom prst="rect">
            <a:avLst/>
          </a:prstGeom>
        </p:spPr>
      </p:pic>
      <p:sp>
        <p:nvSpPr>
          <p:cNvPr id="17" name="Rectangle 16">
            <a:extLst>
              <a:ext uri="{FF2B5EF4-FFF2-40B4-BE49-F238E27FC236}">
                <a16:creationId xmlns:a16="http://schemas.microsoft.com/office/drawing/2014/main" id="{851CB01E-BF57-E146-99F4-841666EA9D77}"/>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Tree>
    <p:extLst>
      <p:ext uri="{BB962C8B-B14F-4D97-AF65-F5344CB8AC3E}">
        <p14:creationId xmlns:p14="http://schemas.microsoft.com/office/powerpoint/2010/main" val="6164316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s-asking-from-aud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2017525"/>
            <a:ext cx="7734300" cy="439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343025" y="57150"/>
            <a:ext cx="950595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lnSpc>
                <a:spcPct val="150000"/>
              </a:lnSpc>
            </a:pPr>
            <a:r>
              <a:rPr lang="en-US" sz="2600" dirty="0">
                <a:solidFill>
                  <a:prstClr val="white"/>
                </a:solidFill>
                <a:latin typeface="Arial" panose="020B0604020202020204" pitchFamily="34" charset="0"/>
                <a:cs typeface="Arial" panose="020B0604020202020204" pitchFamily="34" charset="0"/>
              </a:rPr>
              <a:t>If you have questions, please email them to:</a:t>
            </a:r>
          </a:p>
          <a:p>
            <a:pPr defTabSz="914377">
              <a:lnSpc>
                <a:spcPct val="150000"/>
              </a:lnSpc>
            </a:pPr>
            <a:r>
              <a:rPr lang="en-US" sz="2600" dirty="0">
                <a:solidFill>
                  <a:prstClr val="white"/>
                </a:solidFill>
                <a:latin typeface="Arial" panose="020B0604020202020204" pitchFamily="34" charset="0"/>
                <a:cs typeface="Arial" panose="020B0604020202020204" pitchFamily="34" charset="0"/>
              </a:rPr>
              <a:t>cross@gocross </a:t>
            </a:r>
            <a:r>
              <a:rPr lang="en-US" sz="2600" dirty="0">
                <a:latin typeface="Arial" panose="020B0604020202020204" pitchFamily="34" charset="0"/>
                <a:cs typeface="Arial" panose="020B0604020202020204" pitchFamily="34" charset="0"/>
              </a:rPr>
              <a:t>or call 303-594-1694</a:t>
            </a:r>
          </a:p>
          <a:p>
            <a:pPr defTabSz="914377">
              <a:lnSpc>
                <a:spcPct val="150000"/>
              </a:lnSpc>
            </a:pPr>
            <a:r>
              <a:rPr lang="en-US" sz="2600" dirty="0">
                <a:latin typeface="Arial" panose="020B0604020202020204" pitchFamily="34" charset="0"/>
                <a:cs typeface="Arial" panose="020B0604020202020204" pitchFamily="34" charset="0"/>
              </a:rPr>
              <a:t>Background, references and more at the end.</a:t>
            </a:r>
          </a:p>
        </p:txBody>
      </p:sp>
      <p:sp>
        <p:nvSpPr>
          <p:cNvPr id="5" name="Rectangle 4">
            <a:extLst>
              <a:ext uri="{FF2B5EF4-FFF2-40B4-BE49-F238E27FC236}">
                <a16:creationId xmlns:a16="http://schemas.microsoft.com/office/drawing/2014/main" id="{94C39863-7B2E-EF46-8E2C-17513993ED93}"/>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Tree>
    <p:extLst>
      <p:ext uri="{BB962C8B-B14F-4D97-AF65-F5344CB8AC3E}">
        <p14:creationId xmlns:p14="http://schemas.microsoft.com/office/powerpoint/2010/main" val="203892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02867-B719-1046-B8C5-4FFB60B1AD42}"/>
              </a:ext>
            </a:extLst>
          </p:cNvPr>
          <p:cNvSpPr>
            <a:spLocks noGrp="1"/>
          </p:cNvSpPr>
          <p:nvPr>
            <p:ph idx="1"/>
          </p:nvPr>
        </p:nvSpPr>
        <p:spPr>
          <a:xfrm>
            <a:off x="723900" y="801687"/>
            <a:ext cx="11182350" cy="3541714"/>
          </a:xfrm>
        </p:spPr>
        <p:txBody>
          <a:bodyPr>
            <a:noAutofit/>
          </a:bodyPr>
          <a:lstStyle/>
          <a:p>
            <a:pPr marL="0" lvl="0" indent="0" eaLnBrk="0" fontAlgn="base" hangingPunct="0">
              <a:lnSpc>
                <a:spcPct val="100000"/>
              </a:lnSpc>
              <a:spcBef>
                <a:spcPct val="0"/>
              </a:spcBef>
              <a:spcAft>
                <a:spcPct val="0"/>
              </a:spcAft>
              <a:buSzTx/>
              <a:buNone/>
            </a:pPr>
            <a:r>
              <a:rPr lang="en-US" altLang="en-US" sz="1800" dirty="0">
                <a:latin typeface="Arial" panose="020B0604020202020204" pitchFamily="34" charset="0"/>
                <a:cs typeface="Arial" panose="020B0604020202020204" pitchFamily="34" charset="0"/>
              </a:rPr>
              <a:t>Here are some of the key AI failures </a:t>
            </a:r>
            <a:r>
              <a:rPr lang="en-US" altLang="en-US" sz="1800" dirty="0">
                <a:solidFill>
                  <a:srgbClr val="FFFF00"/>
                </a:solidFill>
                <a:latin typeface="Arial" panose="020B0604020202020204" pitchFamily="34" charset="0"/>
                <a:cs typeface="Arial" panose="020B0604020202020204" pitchFamily="34" charset="0"/>
              </a:rPr>
              <a:t>not including really malicious efforts</a:t>
            </a:r>
            <a:r>
              <a:rPr lang="en-US" altLang="en-US" sz="1800" dirty="0">
                <a:latin typeface="Arial" panose="020B0604020202020204" pitchFamily="34" charset="0"/>
                <a:cs typeface="Arial" panose="020B0604020202020204" pitchFamily="34" charset="0"/>
              </a:rPr>
              <a:t>:</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Too narrow</a:t>
            </a:r>
            <a:r>
              <a:rPr lang="en-US" altLang="en-US" sz="1800" dirty="0">
                <a:latin typeface="Arial" panose="020B0604020202020204" pitchFamily="34" charset="0"/>
                <a:cs typeface="Arial" panose="020B0604020202020204" pitchFamily="34" charset="0"/>
              </a:rPr>
              <a:t> - one SKU not others</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Too wide</a:t>
            </a:r>
            <a:r>
              <a:rPr lang="en-US" altLang="en-US" sz="1800" dirty="0">
                <a:latin typeface="Arial" panose="020B0604020202020204" pitchFamily="34" charset="0"/>
                <a:cs typeface="Arial" panose="020B0604020202020204" pitchFamily="34" charset="0"/>
              </a:rPr>
              <a:t> - breadth not depth - can analyze ocean water but not what's in the ocean</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Too complex</a:t>
            </a:r>
            <a:r>
              <a:rPr lang="en-US" altLang="en-US" sz="1800" dirty="0">
                <a:latin typeface="Arial" panose="020B0604020202020204" pitchFamily="34" charset="0"/>
                <a:cs typeface="Arial" panose="020B0604020202020204" pitchFamily="34" charset="0"/>
              </a:rPr>
              <a:t> - helps with auto but not truck claims</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Costs too much</a:t>
            </a:r>
            <a:r>
              <a:rPr lang="en-US" altLang="en-US" sz="1800" dirty="0">
                <a:latin typeface="Arial" panose="020B0604020202020204" pitchFamily="34" charset="0"/>
                <a:cs typeface="Arial" panose="020B0604020202020204" pitchFamily="34" charset="0"/>
              </a:rPr>
              <a:t> - analyzing data takes a lot of time and computing</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Changing needs</a:t>
            </a:r>
            <a:r>
              <a:rPr lang="en-US" altLang="en-US" sz="1800" dirty="0">
                <a:latin typeface="Arial" panose="020B0604020202020204" pitchFamily="34" charset="0"/>
                <a:cs typeface="Arial" panose="020B0604020202020204" pitchFamily="34" charset="0"/>
              </a:rPr>
              <a:t> - AI systems work best with solving a large problem that don't change</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Sequential failures</a:t>
            </a:r>
            <a:r>
              <a:rPr lang="en-US" altLang="en-US" sz="1800" dirty="0">
                <a:latin typeface="Arial" panose="020B0604020202020204" pitchFamily="34" charset="0"/>
                <a:cs typeface="Arial" panose="020B0604020202020204" pitchFamily="34" charset="0"/>
              </a:rPr>
              <a:t> -.  An example might include "after I go down Pearl Street, what happens when it stops at the Pearl mall?"</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Escalation failures</a:t>
            </a:r>
            <a:r>
              <a:rPr lang="en-US" altLang="en-US" sz="1800" dirty="0">
                <a:latin typeface="Arial" panose="020B0604020202020204" pitchFamily="34" charset="0"/>
                <a:cs typeface="Arial" panose="020B0604020202020204" pitchFamily="34" charset="0"/>
              </a:rPr>
              <a:t> - the AI system may not provide call routing to the right agent even after a long series of questions</a:t>
            </a:r>
          </a:p>
          <a:p>
            <a:pPr lvl="0" eaLnBrk="0" fontAlgn="base" hangingPunct="0">
              <a:lnSpc>
                <a:spcPct val="100000"/>
              </a:lnSpc>
              <a:spcBef>
                <a:spcPct val="0"/>
              </a:spcBef>
              <a:spcAft>
                <a:spcPct val="0"/>
              </a:spcAft>
              <a:buSzTx/>
              <a:buFontTx/>
              <a:buChar char="-"/>
            </a:pPr>
            <a:r>
              <a:rPr lang="en-US" sz="1800" b="1" dirty="0">
                <a:latin typeface="Arial" panose="020B0604020202020204" pitchFamily="34" charset="0"/>
                <a:cs typeface="Arial" panose="020B0604020202020204" pitchFamily="34" charset="0"/>
              </a:rPr>
              <a:t>Cascading failures</a:t>
            </a:r>
            <a:r>
              <a:rPr lang="en-US" sz="1800" dirty="0">
                <a:latin typeface="Arial" panose="020B0604020202020204" pitchFamily="34" charset="0"/>
                <a:cs typeface="Arial" panose="020B0604020202020204" pitchFamily="34" charset="0"/>
              </a:rPr>
              <a:t> - too much interdependence on other systems aka APIs for solutions.</a:t>
            </a:r>
            <a:endParaRPr lang="en-US" altLang="en-US" sz="1800" dirty="0">
              <a:latin typeface="Arial" panose="020B0604020202020204" pitchFamily="34" charset="0"/>
              <a:cs typeface="Arial" panose="020B0604020202020204" pitchFamily="34" charset="0"/>
            </a:endParaRP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Contraindication</a:t>
            </a:r>
            <a:r>
              <a:rPr lang="en-US" altLang="en-US" sz="1800" dirty="0">
                <a:latin typeface="Arial" panose="020B0604020202020204" pitchFamily="34" charset="0"/>
                <a:cs typeface="Arial" panose="020B0604020202020204" pitchFamily="34" charset="0"/>
              </a:rPr>
              <a:t> - one of the greatest threats to healthcare is all the "side effects" facing patients compounded with all the other "side effects" from taking often two or more other medications.  The challenge is that each human is different, and medications can impact each one differently.  </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Adversarial inputs </a:t>
            </a:r>
            <a:r>
              <a:rPr lang="en-US" altLang="en-US" sz="1800" dirty="0">
                <a:latin typeface="Arial" panose="020B0604020202020204" pitchFamily="34" charset="0"/>
                <a:cs typeface="Arial" panose="020B0604020202020204" pitchFamily="34" charset="0"/>
              </a:rPr>
              <a:t>– thinking the data is one thing when it is something different.</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Data poisoning </a:t>
            </a:r>
            <a:r>
              <a:rPr lang="en-US" altLang="en-US" sz="1800" dirty="0">
                <a:latin typeface="Arial" panose="020B0604020202020204" pitchFamily="34" charset="0"/>
                <a:cs typeface="Arial" panose="020B0604020202020204" pitchFamily="34" charset="0"/>
              </a:rPr>
              <a:t>– someone “</a:t>
            </a:r>
            <a:r>
              <a:rPr lang="en-US" altLang="en-US" sz="1800" dirty="0" err="1">
                <a:latin typeface="Arial" panose="020B0604020202020204" pitchFamily="34" charset="0"/>
                <a:cs typeface="Arial" panose="020B0604020202020204" pitchFamily="34" charset="0"/>
              </a:rPr>
              <a:t>roffied</a:t>
            </a:r>
            <a:r>
              <a:rPr lang="en-US" altLang="en-US" sz="1800" dirty="0">
                <a:latin typeface="Arial" panose="020B0604020202020204" pitchFamily="34" charset="0"/>
                <a:cs typeface="Arial" panose="020B0604020202020204" pitchFamily="34" charset="0"/>
              </a:rPr>
              <a:t>” or spikes your algorithm to yield the wrong results or conclusions.</a:t>
            </a:r>
          </a:p>
          <a:p>
            <a:pPr lvl="0" eaLnBrk="0" fontAlgn="base" hangingPunct="0">
              <a:lnSpc>
                <a:spcPct val="100000"/>
              </a:lnSpc>
              <a:spcBef>
                <a:spcPct val="0"/>
              </a:spcBef>
              <a:spcAft>
                <a:spcPct val="0"/>
              </a:spcAft>
              <a:buSzTx/>
              <a:buFontTx/>
              <a:buChar char="-"/>
            </a:pPr>
            <a:r>
              <a:rPr lang="en-US" altLang="en-US" sz="1800" b="1" dirty="0">
                <a:latin typeface="Arial" panose="020B0604020202020204" pitchFamily="34" charset="0"/>
                <a:cs typeface="Arial" panose="020B0604020202020204" pitchFamily="34" charset="0"/>
              </a:rPr>
              <a:t>Future</a:t>
            </a:r>
            <a:r>
              <a:rPr lang="en-US" altLang="en-US" sz="1800" dirty="0">
                <a:latin typeface="Arial" panose="020B0604020202020204" pitchFamily="34" charset="0"/>
                <a:cs typeface="Arial" panose="020B0604020202020204" pitchFamily="34" charset="0"/>
              </a:rPr>
              <a:t> - AI is machine programmed for now and while models can be built as seen in weather forecasting, they are often wrong and not capable without humans to change as the climate, business and other needs do, nor address calamities and other crises.</a:t>
            </a:r>
          </a:p>
          <a:p>
            <a:pPr marL="0" lvl="0" indent="0" eaLnBrk="0" fontAlgn="base" hangingPunct="0">
              <a:lnSpc>
                <a:spcPct val="100000"/>
              </a:lnSpc>
              <a:spcBef>
                <a:spcPct val="0"/>
              </a:spcBef>
              <a:spcAft>
                <a:spcPct val="0"/>
              </a:spcAft>
              <a:buSzTx/>
              <a:buNone/>
            </a:pPr>
            <a:r>
              <a:rPr lang="en-US" altLang="en-US" sz="1800" dirty="0">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E41D6DDF-F885-FF4F-8DAB-3641E5A57934}"/>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10" name="Title 1">
            <a:extLst>
              <a:ext uri="{FF2B5EF4-FFF2-40B4-BE49-F238E27FC236}">
                <a16:creationId xmlns:a16="http://schemas.microsoft.com/office/drawing/2014/main" id="{3A83FCD1-71E2-E34B-9BBE-D3704907E0CF}"/>
              </a:ext>
            </a:extLst>
          </p:cNvPr>
          <p:cNvSpPr>
            <a:spLocks noGrp="1"/>
          </p:cNvSpPr>
          <p:nvPr>
            <p:ph type="title"/>
          </p:nvPr>
        </p:nvSpPr>
        <p:spPr>
          <a:xfrm>
            <a:off x="1141412" y="199417"/>
            <a:ext cx="11050588" cy="772132"/>
          </a:xfrm>
        </p:spPr>
        <p:txBody>
          <a:bodyPr>
            <a:noAutofit/>
          </a:bodyPr>
          <a:lstStyle/>
          <a:p>
            <a:r>
              <a:rPr lang="en-US" sz="2800" b="1" dirty="0">
                <a:latin typeface="Arial" panose="020B0604020202020204" pitchFamily="34" charset="0"/>
                <a:cs typeface="Arial" panose="020B0604020202020204" pitchFamily="34" charset="0"/>
              </a:rPr>
              <a:t>2 - TECHNOLOGY – </a:t>
            </a:r>
            <a:r>
              <a:rPr lang="en-US" sz="1800" b="1" dirty="0">
                <a:latin typeface="Arial" panose="020B0604020202020204" pitchFamily="34" charset="0"/>
                <a:cs typeface="Arial" panose="020B0604020202020204" pitchFamily="34" charset="0"/>
              </a:rPr>
              <a:t>YOU cannot predict or react to AI Failures</a:t>
            </a:r>
          </a:p>
        </p:txBody>
      </p:sp>
      <p:sp>
        <p:nvSpPr>
          <p:cNvPr id="11" name="TextBox 10">
            <a:extLst>
              <a:ext uri="{FF2B5EF4-FFF2-40B4-BE49-F238E27FC236}">
                <a16:creationId xmlns:a16="http://schemas.microsoft.com/office/drawing/2014/main" id="{5C5D6375-8D22-534F-92B2-7C772C74F5EA}"/>
              </a:ext>
            </a:extLst>
          </p:cNvPr>
          <p:cNvSpPr txBox="1"/>
          <p:nvPr/>
        </p:nvSpPr>
        <p:spPr>
          <a:xfrm>
            <a:off x="6610350" y="-1428750"/>
            <a:ext cx="184731" cy="369332"/>
          </a:xfrm>
          <a:prstGeom prst="rect">
            <a:avLst/>
          </a:prstGeom>
          <a:noFill/>
        </p:spPr>
        <p:txBody>
          <a:bodyPr wrap="none" rtlCol="0">
            <a:spAutoFit/>
          </a:bodyPr>
          <a:lstStyle/>
          <a:p>
            <a:endParaRPr lang="en-US" dirty="0"/>
          </a:p>
        </p:txBody>
      </p:sp>
      <p:grpSp>
        <p:nvGrpSpPr>
          <p:cNvPr id="14" name="Group 13">
            <a:extLst>
              <a:ext uri="{FF2B5EF4-FFF2-40B4-BE49-F238E27FC236}">
                <a16:creationId xmlns:a16="http://schemas.microsoft.com/office/drawing/2014/main" id="{4A8049E4-BF1F-4E44-9300-B77FBAD39B11}"/>
              </a:ext>
            </a:extLst>
          </p:cNvPr>
          <p:cNvGrpSpPr/>
          <p:nvPr/>
        </p:nvGrpSpPr>
        <p:grpSpPr>
          <a:xfrm>
            <a:off x="117664" y="124011"/>
            <a:ext cx="11956672" cy="6273006"/>
            <a:chOff x="117664" y="124011"/>
            <a:chExt cx="11956672" cy="6273006"/>
          </a:xfrm>
        </p:grpSpPr>
        <p:grpSp>
          <p:nvGrpSpPr>
            <p:cNvPr id="9" name="Group 8">
              <a:extLst>
                <a:ext uri="{FF2B5EF4-FFF2-40B4-BE49-F238E27FC236}">
                  <a16:creationId xmlns:a16="http://schemas.microsoft.com/office/drawing/2014/main" id="{90797311-5CDB-2748-81E7-C65D642A0048}"/>
                </a:ext>
              </a:extLst>
            </p:cNvPr>
            <p:cNvGrpSpPr/>
            <p:nvPr/>
          </p:nvGrpSpPr>
          <p:grpSpPr>
            <a:xfrm>
              <a:off x="117664" y="124011"/>
              <a:ext cx="11956672" cy="6273006"/>
              <a:chOff x="117664" y="124011"/>
              <a:chExt cx="11956672" cy="6273006"/>
            </a:xfrm>
          </p:grpSpPr>
          <p:pic>
            <p:nvPicPr>
              <p:cNvPr id="6" name="Picture 5">
                <a:extLst>
                  <a:ext uri="{FF2B5EF4-FFF2-40B4-BE49-F238E27FC236}">
                    <a16:creationId xmlns:a16="http://schemas.microsoft.com/office/drawing/2014/main" id="{8F67CAD8-56A3-4E41-8508-82B5A0539D3F}"/>
                  </a:ext>
                </a:extLst>
              </p:cNvPr>
              <p:cNvPicPr>
                <a:picLocks noChangeAspect="1"/>
              </p:cNvPicPr>
              <p:nvPr/>
            </p:nvPicPr>
            <p:blipFill>
              <a:blip r:embed="rId2"/>
              <a:stretch>
                <a:fillRect/>
              </a:stretch>
            </p:blipFill>
            <p:spPr>
              <a:xfrm>
                <a:off x="6353364" y="124011"/>
                <a:ext cx="5720972" cy="6235700"/>
              </a:xfrm>
              <a:prstGeom prst="rect">
                <a:avLst/>
              </a:prstGeom>
            </p:spPr>
          </p:pic>
          <p:pic>
            <p:nvPicPr>
              <p:cNvPr id="8" name="Picture 7">
                <a:extLst>
                  <a:ext uri="{FF2B5EF4-FFF2-40B4-BE49-F238E27FC236}">
                    <a16:creationId xmlns:a16="http://schemas.microsoft.com/office/drawing/2014/main" id="{4098E2C5-3D89-5048-8A57-DBFCA9A64ECF}"/>
                  </a:ext>
                </a:extLst>
              </p:cNvPr>
              <p:cNvPicPr>
                <a:picLocks noChangeAspect="1"/>
              </p:cNvPicPr>
              <p:nvPr/>
            </p:nvPicPr>
            <p:blipFill>
              <a:blip r:embed="rId3"/>
              <a:stretch>
                <a:fillRect/>
              </a:stretch>
            </p:blipFill>
            <p:spPr>
              <a:xfrm>
                <a:off x="117664" y="161317"/>
                <a:ext cx="6235700" cy="6235700"/>
              </a:xfrm>
              <a:prstGeom prst="rect">
                <a:avLst/>
              </a:prstGeom>
            </p:spPr>
          </p:pic>
        </p:grpSp>
        <p:sp>
          <p:nvSpPr>
            <p:cNvPr id="12" name="Rectangle 11">
              <a:extLst>
                <a:ext uri="{FF2B5EF4-FFF2-40B4-BE49-F238E27FC236}">
                  <a16:creationId xmlns:a16="http://schemas.microsoft.com/office/drawing/2014/main" id="{688EB441-58D8-424A-BF02-6447F9369602}"/>
                </a:ext>
              </a:extLst>
            </p:cNvPr>
            <p:cNvSpPr/>
            <p:nvPr/>
          </p:nvSpPr>
          <p:spPr>
            <a:xfrm>
              <a:off x="3334455" y="1611919"/>
              <a:ext cx="825867"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Larry </a:t>
              </a:r>
            </a:p>
          </p:txBody>
        </p:sp>
        <p:sp>
          <p:nvSpPr>
            <p:cNvPr id="13" name="Rectangle 12">
              <a:extLst>
                <a:ext uri="{FF2B5EF4-FFF2-40B4-BE49-F238E27FC236}">
                  <a16:creationId xmlns:a16="http://schemas.microsoft.com/office/drawing/2014/main" id="{E1D085CF-998A-9D46-9A7B-6B6A46B53752}"/>
                </a:ext>
              </a:extLst>
            </p:cNvPr>
            <p:cNvSpPr/>
            <p:nvPr/>
          </p:nvSpPr>
          <p:spPr>
            <a:xfrm>
              <a:off x="8850223" y="1970312"/>
              <a:ext cx="710451"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Moe </a:t>
              </a:r>
            </a:p>
          </p:txBody>
        </p:sp>
      </p:grpSp>
    </p:spTree>
    <p:extLst>
      <p:ext uri="{BB962C8B-B14F-4D97-AF65-F5344CB8AC3E}">
        <p14:creationId xmlns:p14="http://schemas.microsoft.com/office/powerpoint/2010/main" val="20892338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strips(downLeft)">
                                      <p:cBhvr>
                                        <p:cTn id="15" dur="500"/>
                                        <p:tgtEl>
                                          <p:spTgt spid="3">
                                            <p:txEl>
                                              <p:pRg st="1" end="1"/>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strips(downLeft)">
                                      <p:cBhvr>
                                        <p:cTn id="18" dur="500"/>
                                        <p:tgtEl>
                                          <p:spTgt spid="3">
                                            <p:txEl>
                                              <p:pRg st="2" end="2"/>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strips(downLeft)">
                                      <p:cBhvr>
                                        <p:cTn id="21" dur="500"/>
                                        <p:tgtEl>
                                          <p:spTgt spid="3">
                                            <p:txEl>
                                              <p:pRg st="3" end="3"/>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strips(downLeft)">
                                      <p:cBhvr>
                                        <p:cTn id="24" dur="500"/>
                                        <p:tgtEl>
                                          <p:spTgt spid="3">
                                            <p:txEl>
                                              <p:pRg st="4" end="4"/>
                                            </p:txEl>
                                          </p:spTgt>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trips(downLeft)">
                                      <p:cBhvr>
                                        <p:cTn id="27" dur="500"/>
                                        <p:tgtEl>
                                          <p:spTgt spid="3">
                                            <p:txEl>
                                              <p:pRg st="5" end="5"/>
                                            </p:txEl>
                                          </p:spTgt>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strips(downLeft)">
                                      <p:cBhvr>
                                        <p:cTn id="30" dur="500"/>
                                        <p:tgtEl>
                                          <p:spTgt spid="3">
                                            <p:txEl>
                                              <p:pRg st="6" end="6"/>
                                            </p:txEl>
                                          </p:spTgt>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strips(downLeft)">
                                      <p:cBhvr>
                                        <p:cTn id="33" dur="500"/>
                                        <p:tgtEl>
                                          <p:spTgt spid="3">
                                            <p:txEl>
                                              <p:pRg st="7" end="7"/>
                                            </p:txEl>
                                          </p:spTgt>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strips(downLeft)">
                                      <p:cBhvr>
                                        <p:cTn id="36" dur="500"/>
                                        <p:tgtEl>
                                          <p:spTgt spid="3">
                                            <p:txEl>
                                              <p:pRg st="8" end="8"/>
                                            </p:txEl>
                                          </p:spTgt>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strips(downLeft)">
                                      <p:cBhvr>
                                        <p:cTn id="39" dur="500"/>
                                        <p:tgtEl>
                                          <p:spTgt spid="3">
                                            <p:txEl>
                                              <p:pRg st="9" end="9"/>
                                            </p:txEl>
                                          </p:spTgt>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strips(downLeft)">
                                      <p:cBhvr>
                                        <p:cTn id="42" dur="500"/>
                                        <p:tgtEl>
                                          <p:spTgt spid="3">
                                            <p:txEl>
                                              <p:pRg st="10" end="10"/>
                                            </p:txEl>
                                          </p:spTgt>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strips(downLeft)">
                                      <p:cBhvr>
                                        <p:cTn id="45" dur="500"/>
                                        <p:tgtEl>
                                          <p:spTgt spid="3">
                                            <p:txEl>
                                              <p:pRg st="11" end="11"/>
                                            </p:txEl>
                                          </p:spTgt>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strips(downLeft)">
                                      <p:cBhvr>
                                        <p:cTn id="48" dur="500"/>
                                        <p:tgtEl>
                                          <p:spTgt spid="3">
                                            <p:txEl>
                                              <p:pRg st="12" end="12"/>
                                            </p:txEl>
                                          </p:spTgt>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strips(downLeft)">
                                      <p:cBhvr>
                                        <p:cTn id="5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C84D-5D43-8440-9912-C5C479F0593E}"/>
              </a:ext>
            </a:extLst>
          </p:cNvPr>
          <p:cNvSpPr>
            <a:spLocks noGrp="1"/>
          </p:cNvSpPr>
          <p:nvPr>
            <p:ph type="title"/>
          </p:nvPr>
        </p:nvSpPr>
        <p:spPr>
          <a:xfrm>
            <a:off x="1143001" y="142268"/>
            <a:ext cx="9905998" cy="886432"/>
          </a:xfrm>
        </p:spPr>
        <p:txBody>
          <a:bodyPr>
            <a:normAutofit/>
          </a:bodyPr>
          <a:lstStyle/>
          <a:p>
            <a:r>
              <a:rPr lang="en-US" sz="2800" dirty="0">
                <a:latin typeface="Arial" panose="020B0604020202020204" pitchFamily="34" charset="0"/>
                <a:cs typeface="Arial" panose="020B0604020202020204" pitchFamily="34" charset="0"/>
              </a:rPr>
              <a:t>AI Humor</a:t>
            </a:r>
          </a:p>
        </p:txBody>
      </p:sp>
      <p:pic>
        <p:nvPicPr>
          <p:cNvPr id="5" name="Picture 4">
            <a:extLst>
              <a:ext uri="{FF2B5EF4-FFF2-40B4-BE49-F238E27FC236}">
                <a16:creationId xmlns:a16="http://schemas.microsoft.com/office/drawing/2014/main" id="{2DDD5072-2FC6-3D49-86FA-438832763B20}"/>
              </a:ext>
            </a:extLst>
          </p:cNvPr>
          <p:cNvPicPr>
            <a:picLocks noChangeAspect="1"/>
          </p:cNvPicPr>
          <p:nvPr/>
        </p:nvPicPr>
        <p:blipFill>
          <a:blip r:embed="rId2"/>
          <a:stretch>
            <a:fillRect/>
          </a:stretch>
        </p:blipFill>
        <p:spPr>
          <a:xfrm>
            <a:off x="152400" y="850900"/>
            <a:ext cx="5676900" cy="5080000"/>
          </a:xfrm>
          <a:prstGeom prst="rect">
            <a:avLst/>
          </a:prstGeom>
        </p:spPr>
      </p:pic>
      <p:pic>
        <p:nvPicPr>
          <p:cNvPr id="7" name="Picture 6">
            <a:extLst>
              <a:ext uri="{FF2B5EF4-FFF2-40B4-BE49-F238E27FC236}">
                <a16:creationId xmlns:a16="http://schemas.microsoft.com/office/drawing/2014/main" id="{C4618FC0-AF7B-7245-AB9D-EC5E9EA6A36A}"/>
              </a:ext>
            </a:extLst>
          </p:cNvPr>
          <p:cNvPicPr>
            <a:picLocks noChangeAspect="1"/>
          </p:cNvPicPr>
          <p:nvPr/>
        </p:nvPicPr>
        <p:blipFill>
          <a:blip r:embed="rId3"/>
          <a:stretch>
            <a:fillRect/>
          </a:stretch>
        </p:blipFill>
        <p:spPr>
          <a:xfrm>
            <a:off x="5924550" y="868404"/>
            <a:ext cx="6210300" cy="5100770"/>
          </a:xfrm>
          <a:prstGeom prst="rect">
            <a:avLst/>
          </a:prstGeom>
        </p:spPr>
      </p:pic>
      <p:pic>
        <p:nvPicPr>
          <p:cNvPr id="9" name="Picture 8">
            <a:extLst>
              <a:ext uri="{FF2B5EF4-FFF2-40B4-BE49-F238E27FC236}">
                <a16:creationId xmlns:a16="http://schemas.microsoft.com/office/drawing/2014/main" id="{F5571091-62A7-EA4E-AABF-69B05587BAA0}"/>
              </a:ext>
            </a:extLst>
          </p:cNvPr>
          <p:cNvPicPr>
            <a:picLocks noChangeAspect="1"/>
          </p:cNvPicPr>
          <p:nvPr/>
        </p:nvPicPr>
        <p:blipFill>
          <a:blip r:embed="rId4"/>
          <a:stretch>
            <a:fillRect/>
          </a:stretch>
        </p:blipFill>
        <p:spPr>
          <a:xfrm>
            <a:off x="152400" y="868404"/>
            <a:ext cx="5676900" cy="5100770"/>
          </a:xfrm>
          <a:prstGeom prst="rect">
            <a:avLst/>
          </a:prstGeom>
        </p:spPr>
      </p:pic>
      <p:pic>
        <p:nvPicPr>
          <p:cNvPr id="11" name="Picture 10">
            <a:extLst>
              <a:ext uri="{FF2B5EF4-FFF2-40B4-BE49-F238E27FC236}">
                <a16:creationId xmlns:a16="http://schemas.microsoft.com/office/drawing/2014/main" id="{992B64B5-51B4-BB46-B739-A97B8E4D99B1}"/>
              </a:ext>
            </a:extLst>
          </p:cNvPr>
          <p:cNvPicPr>
            <a:picLocks noChangeAspect="1"/>
          </p:cNvPicPr>
          <p:nvPr/>
        </p:nvPicPr>
        <p:blipFill>
          <a:blip r:embed="rId5"/>
          <a:stretch>
            <a:fillRect/>
          </a:stretch>
        </p:blipFill>
        <p:spPr>
          <a:xfrm>
            <a:off x="5895975" y="869950"/>
            <a:ext cx="6267450" cy="5081546"/>
          </a:xfrm>
          <a:prstGeom prst="rect">
            <a:avLst/>
          </a:prstGeom>
        </p:spPr>
      </p:pic>
      <p:sp>
        <p:nvSpPr>
          <p:cNvPr id="3" name="Rectangle 2">
            <a:extLst>
              <a:ext uri="{FF2B5EF4-FFF2-40B4-BE49-F238E27FC236}">
                <a16:creationId xmlns:a16="http://schemas.microsoft.com/office/drawing/2014/main" id="{E81B40D1-2EEA-5044-A6F6-1DA59A66B9FA}"/>
              </a:ext>
            </a:extLst>
          </p:cNvPr>
          <p:cNvSpPr/>
          <p:nvPr/>
        </p:nvSpPr>
        <p:spPr>
          <a:xfrm>
            <a:off x="9507074" y="885239"/>
            <a:ext cx="2502608" cy="830997"/>
          </a:xfrm>
          <a:prstGeom prst="rect">
            <a:avLst/>
          </a:prstGeom>
          <a:solidFill>
            <a:schemeClr val="tx2"/>
          </a:solidFill>
        </p:spPr>
        <p:txBody>
          <a:bodyPr wrap="none">
            <a:spAutoFit/>
          </a:bodyPr>
          <a:lstStyle/>
          <a:p>
            <a:pPr algn="ctr"/>
            <a:r>
              <a:rPr lang="en-US" altLang="en-US" sz="1600" b="1" dirty="0">
                <a:solidFill>
                  <a:schemeClr val="bg1"/>
                </a:solidFill>
                <a:latin typeface="Arial" panose="020B0604020202020204" pitchFamily="34" charset="0"/>
              </a:rPr>
              <a:t>Toxic Workplace Takes </a:t>
            </a:r>
          </a:p>
          <a:p>
            <a:pPr algn="ctr"/>
            <a:r>
              <a:rPr lang="en-US" altLang="en-US" sz="1600" b="1" dirty="0">
                <a:solidFill>
                  <a:schemeClr val="bg1"/>
                </a:solidFill>
                <a:latin typeface="Arial" panose="020B0604020202020204" pitchFamily="34" charset="0"/>
              </a:rPr>
              <a:t>on a New Meaning with </a:t>
            </a:r>
          </a:p>
          <a:p>
            <a:pPr algn="ctr"/>
            <a:r>
              <a:rPr lang="en-US" altLang="en-US" sz="1600" b="1" dirty="0">
                <a:solidFill>
                  <a:schemeClr val="bg1"/>
                </a:solidFill>
                <a:latin typeface="Arial" panose="020B0604020202020204" pitchFamily="34" charset="0"/>
              </a:rPr>
              <a:t>Robot Boss Rage</a:t>
            </a:r>
            <a:endParaRPr lang="en-US" sz="1600" dirty="0">
              <a:solidFill>
                <a:schemeClr val="bg1"/>
              </a:solidFill>
            </a:endParaRPr>
          </a:p>
        </p:txBody>
      </p:sp>
      <p:sp>
        <p:nvSpPr>
          <p:cNvPr id="8" name="Rectangle 7">
            <a:extLst>
              <a:ext uri="{FF2B5EF4-FFF2-40B4-BE49-F238E27FC236}">
                <a16:creationId xmlns:a16="http://schemas.microsoft.com/office/drawing/2014/main" id="{9365A6B2-65BC-7042-B288-50455C9E19A0}"/>
              </a:ext>
            </a:extLst>
          </p:cNvPr>
          <p:cNvSpPr/>
          <p:nvPr/>
        </p:nvSpPr>
        <p:spPr>
          <a:xfrm>
            <a:off x="9725247" y="6309846"/>
            <a:ext cx="742511" cy="230832"/>
          </a:xfrm>
          <a:prstGeom prst="rect">
            <a:avLst/>
          </a:prstGeom>
        </p:spPr>
        <p:txBody>
          <a:bodyPr wrap="none">
            <a:spAutoFit/>
          </a:bodyPr>
          <a:lstStyle/>
          <a:p>
            <a:pPr algn="ctr"/>
            <a:r>
              <a:rPr lang="en-US" altLang="en-US" sz="900" b="1" dirty="0">
                <a:latin typeface="Arial" panose="020B0604020202020204" pitchFamily="34" charset="0"/>
              </a:rPr>
              <a:t>Bee-Lolita</a:t>
            </a:r>
            <a:endParaRPr lang="en-US" sz="900" dirty="0"/>
          </a:p>
        </p:txBody>
      </p:sp>
      <p:sp>
        <p:nvSpPr>
          <p:cNvPr id="10" name="Rectangle 9">
            <a:extLst>
              <a:ext uri="{FF2B5EF4-FFF2-40B4-BE49-F238E27FC236}">
                <a16:creationId xmlns:a16="http://schemas.microsoft.com/office/drawing/2014/main" id="{AD1568BD-D27B-1E45-A678-799CB5D72FFC}"/>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4" name="Rectangle 3">
            <a:extLst>
              <a:ext uri="{FF2B5EF4-FFF2-40B4-BE49-F238E27FC236}">
                <a16:creationId xmlns:a16="http://schemas.microsoft.com/office/drawing/2014/main" id="{1C0D9C53-534D-644C-BD13-F0CABCCDF3D6}"/>
              </a:ext>
            </a:extLst>
          </p:cNvPr>
          <p:cNvSpPr/>
          <p:nvPr/>
        </p:nvSpPr>
        <p:spPr>
          <a:xfrm>
            <a:off x="4883969" y="6171346"/>
            <a:ext cx="2424062" cy="369332"/>
          </a:xfrm>
          <a:prstGeom prst="rect">
            <a:avLst/>
          </a:prstGeom>
        </p:spPr>
        <p:txBody>
          <a:bodyPr wrap="none">
            <a:spAutoFit/>
          </a:bodyPr>
          <a:lstStyle/>
          <a:p>
            <a:r>
              <a:rPr lang="en-US" dirty="0"/>
              <a:t>https://bit.ly/2yK5bMw</a:t>
            </a:r>
          </a:p>
        </p:txBody>
      </p:sp>
      <p:pic>
        <p:nvPicPr>
          <p:cNvPr id="12" name="Picture 11">
            <a:extLst>
              <a:ext uri="{FF2B5EF4-FFF2-40B4-BE49-F238E27FC236}">
                <a16:creationId xmlns:a16="http://schemas.microsoft.com/office/drawing/2014/main" id="{AF103B9E-FB6F-F94B-8F87-1AD7AD280626}"/>
              </a:ext>
            </a:extLst>
          </p:cNvPr>
          <p:cNvPicPr>
            <a:picLocks noChangeAspect="1"/>
          </p:cNvPicPr>
          <p:nvPr/>
        </p:nvPicPr>
        <p:blipFill>
          <a:blip r:embed="rId6"/>
          <a:stretch>
            <a:fillRect/>
          </a:stretch>
        </p:blipFill>
        <p:spPr>
          <a:xfrm>
            <a:off x="7308031" y="6209620"/>
            <a:ext cx="2298700" cy="330200"/>
          </a:xfrm>
          <a:prstGeom prst="rect">
            <a:avLst/>
          </a:prstGeom>
        </p:spPr>
      </p:pic>
      <p:pic>
        <p:nvPicPr>
          <p:cNvPr id="14" name="Picture 13">
            <a:extLst>
              <a:ext uri="{FF2B5EF4-FFF2-40B4-BE49-F238E27FC236}">
                <a16:creationId xmlns:a16="http://schemas.microsoft.com/office/drawing/2014/main" id="{C1293E1C-9F42-E249-B1CE-3453F235C347}"/>
              </a:ext>
            </a:extLst>
          </p:cNvPr>
          <p:cNvPicPr>
            <a:picLocks noChangeAspect="1"/>
          </p:cNvPicPr>
          <p:nvPr/>
        </p:nvPicPr>
        <p:blipFill>
          <a:blip r:embed="rId7"/>
          <a:stretch>
            <a:fillRect/>
          </a:stretch>
        </p:blipFill>
        <p:spPr>
          <a:xfrm>
            <a:off x="4083050" y="4991720"/>
            <a:ext cx="3683000" cy="889000"/>
          </a:xfrm>
          <a:prstGeom prst="rect">
            <a:avLst/>
          </a:prstGeom>
        </p:spPr>
      </p:pic>
    </p:spTree>
    <p:extLst>
      <p:ext uri="{BB962C8B-B14F-4D97-AF65-F5344CB8AC3E}">
        <p14:creationId xmlns:p14="http://schemas.microsoft.com/office/powerpoint/2010/main" val="23149528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3000" fill="hold"/>
                                        <p:tgtEl>
                                          <p:spTgt spid="3"/>
                                        </p:tgtEl>
                                        <p:attrNameLst>
                                          <p:attrName>ppt_w</p:attrName>
                                        </p:attrNameLst>
                                      </p:cBhvr>
                                      <p:tavLst>
                                        <p:tav tm="0">
                                          <p:val>
                                            <p:fltVal val="0"/>
                                          </p:val>
                                        </p:tav>
                                        <p:tav tm="100000">
                                          <p:val>
                                            <p:strVal val="#ppt_w"/>
                                          </p:val>
                                        </p:tav>
                                      </p:tavLst>
                                    </p:anim>
                                    <p:anim calcmode="lin" valueType="num">
                                      <p:cBhvr>
                                        <p:cTn id="27" dur="3000" fill="hold"/>
                                        <p:tgtEl>
                                          <p:spTgt spid="3"/>
                                        </p:tgtEl>
                                        <p:attrNameLst>
                                          <p:attrName>ppt_h</p:attrName>
                                        </p:attrNameLst>
                                      </p:cBhvr>
                                      <p:tavLst>
                                        <p:tav tm="0">
                                          <p:val>
                                            <p:fltVal val="0"/>
                                          </p:val>
                                        </p:tav>
                                        <p:tav tm="100000">
                                          <p:val>
                                            <p:strVal val="#ppt_h"/>
                                          </p:val>
                                        </p:tav>
                                      </p:tavLst>
                                    </p:anim>
                                    <p:animEffect transition="in" filter="fade">
                                      <p:cBhvr>
                                        <p:cTn id="28" dur="3000"/>
                                        <p:tgtEl>
                                          <p:spTgt spid="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3F7244-9013-4A43-A672-CA065A0EEB7F}"/>
              </a:ext>
            </a:extLst>
          </p:cNvPr>
          <p:cNvSpPr>
            <a:spLocks noGrp="1"/>
          </p:cNvSpPr>
          <p:nvPr>
            <p:ph type="title"/>
          </p:nvPr>
        </p:nvSpPr>
        <p:spPr>
          <a:xfrm>
            <a:off x="1158799" y="207961"/>
            <a:ext cx="10639192" cy="763588"/>
          </a:xfrm>
        </p:spPr>
        <p:txBody>
          <a:bodyPr>
            <a:noAutofit/>
          </a:bodyPr>
          <a:lstStyle/>
          <a:p>
            <a:r>
              <a:rPr lang="en-US" sz="2800" b="1" dirty="0">
                <a:latin typeface="Arial" panose="020B0604020202020204" pitchFamily="34" charset="0"/>
                <a:cs typeface="Arial" panose="020B0604020202020204" pitchFamily="34" charset="0"/>
              </a:rPr>
              <a:t>3 - Tasks – Ahead, Behind and looking in the Sand</a:t>
            </a:r>
          </a:p>
        </p:txBody>
      </p:sp>
      <p:sp>
        <p:nvSpPr>
          <p:cNvPr id="4" name="Rectangle 3">
            <a:extLst>
              <a:ext uri="{FF2B5EF4-FFF2-40B4-BE49-F238E27FC236}">
                <a16:creationId xmlns:a16="http://schemas.microsoft.com/office/drawing/2014/main" id="{96805F4F-06BF-5F46-9FFE-EE054F966FD5}"/>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5" name="Picture 4">
            <a:extLst>
              <a:ext uri="{FF2B5EF4-FFF2-40B4-BE49-F238E27FC236}">
                <a16:creationId xmlns:a16="http://schemas.microsoft.com/office/drawing/2014/main" id="{60F0A312-6AE4-354B-A82F-C8269481DC02}"/>
              </a:ext>
            </a:extLst>
          </p:cNvPr>
          <p:cNvPicPr>
            <a:picLocks noChangeAspect="1"/>
          </p:cNvPicPr>
          <p:nvPr/>
        </p:nvPicPr>
        <p:blipFill>
          <a:blip r:embed="rId2"/>
          <a:stretch>
            <a:fillRect/>
          </a:stretch>
        </p:blipFill>
        <p:spPr>
          <a:xfrm>
            <a:off x="4627101" y="1176620"/>
            <a:ext cx="7453389" cy="4192531"/>
          </a:xfrm>
          <a:prstGeom prst="rect">
            <a:avLst/>
          </a:prstGeom>
        </p:spPr>
      </p:pic>
      <p:pic>
        <p:nvPicPr>
          <p:cNvPr id="8" name="Picture 7">
            <a:extLst>
              <a:ext uri="{FF2B5EF4-FFF2-40B4-BE49-F238E27FC236}">
                <a16:creationId xmlns:a16="http://schemas.microsoft.com/office/drawing/2014/main" id="{03670781-C4E2-3743-B134-5E5C4CCBEDF5}"/>
              </a:ext>
            </a:extLst>
          </p:cNvPr>
          <p:cNvPicPr>
            <a:picLocks noChangeAspect="1"/>
          </p:cNvPicPr>
          <p:nvPr/>
        </p:nvPicPr>
        <p:blipFill>
          <a:blip r:embed="rId3"/>
          <a:stretch>
            <a:fillRect/>
          </a:stretch>
        </p:blipFill>
        <p:spPr>
          <a:xfrm>
            <a:off x="3137444" y="1193283"/>
            <a:ext cx="7645400" cy="5080000"/>
          </a:xfrm>
          <a:prstGeom prst="rect">
            <a:avLst/>
          </a:prstGeom>
        </p:spPr>
      </p:pic>
      <p:pic>
        <p:nvPicPr>
          <p:cNvPr id="10" name="Picture 9">
            <a:extLst>
              <a:ext uri="{FF2B5EF4-FFF2-40B4-BE49-F238E27FC236}">
                <a16:creationId xmlns:a16="http://schemas.microsoft.com/office/drawing/2014/main" id="{4F47427D-95A3-8044-999F-FDCA5EB195B1}"/>
              </a:ext>
            </a:extLst>
          </p:cNvPr>
          <p:cNvPicPr>
            <a:picLocks noChangeAspect="1"/>
          </p:cNvPicPr>
          <p:nvPr/>
        </p:nvPicPr>
        <p:blipFill>
          <a:blip r:embed="rId4"/>
          <a:stretch>
            <a:fillRect/>
          </a:stretch>
        </p:blipFill>
        <p:spPr>
          <a:xfrm>
            <a:off x="2948655" y="1193283"/>
            <a:ext cx="7759700" cy="5016500"/>
          </a:xfrm>
          <a:prstGeom prst="rect">
            <a:avLst/>
          </a:prstGeom>
        </p:spPr>
      </p:pic>
      <p:pic>
        <p:nvPicPr>
          <p:cNvPr id="12" name="Picture 11">
            <a:extLst>
              <a:ext uri="{FF2B5EF4-FFF2-40B4-BE49-F238E27FC236}">
                <a16:creationId xmlns:a16="http://schemas.microsoft.com/office/drawing/2014/main" id="{E8094603-3D6D-0F48-AFB7-E7587C9F1B84}"/>
              </a:ext>
            </a:extLst>
          </p:cNvPr>
          <p:cNvPicPr>
            <a:picLocks noChangeAspect="1"/>
          </p:cNvPicPr>
          <p:nvPr/>
        </p:nvPicPr>
        <p:blipFill>
          <a:blip r:embed="rId5"/>
          <a:stretch>
            <a:fillRect/>
          </a:stretch>
        </p:blipFill>
        <p:spPr>
          <a:xfrm>
            <a:off x="2948655" y="883798"/>
            <a:ext cx="9075731" cy="4281489"/>
          </a:xfrm>
          <a:prstGeom prst="rect">
            <a:avLst/>
          </a:prstGeom>
        </p:spPr>
      </p:pic>
      <p:sp>
        <p:nvSpPr>
          <p:cNvPr id="9" name="Rectangle 8">
            <a:extLst>
              <a:ext uri="{FF2B5EF4-FFF2-40B4-BE49-F238E27FC236}">
                <a16:creationId xmlns:a16="http://schemas.microsoft.com/office/drawing/2014/main" id="{ACD997EF-1806-6F45-803B-E92D3797C31D}"/>
              </a:ext>
            </a:extLst>
          </p:cNvPr>
          <p:cNvSpPr/>
          <p:nvPr/>
        </p:nvSpPr>
        <p:spPr>
          <a:xfrm>
            <a:off x="4006874" y="5165287"/>
            <a:ext cx="6959291" cy="1107996"/>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One CEO noted, “marketing is in danger of degenerating into a graveyard for statistics because it is inclined to regard intelligence as an end in itself . .”</a:t>
            </a:r>
          </a:p>
        </p:txBody>
      </p:sp>
      <p:sp>
        <p:nvSpPr>
          <p:cNvPr id="11" name="Rectangle 10">
            <a:extLst>
              <a:ext uri="{FF2B5EF4-FFF2-40B4-BE49-F238E27FC236}">
                <a16:creationId xmlns:a16="http://schemas.microsoft.com/office/drawing/2014/main" id="{42A9D5D6-66FA-044A-895A-0D2A33E5B5FC}"/>
              </a:ext>
            </a:extLst>
          </p:cNvPr>
          <p:cNvSpPr/>
          <p:nvPr/>
        </p:nvSpPr>
        <p:spPr>
          <a:xfrm>
            <a:off x="400966" y="2108166"/>
            <a:ext cx="2642084" cy="2800767"/>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Now that you have some ”things” to track and technology to do that, what are the tasks ahead: clue, its not looking backward.</a:t>
            </a:r>
          </a:p>
        </p:txBody>
      </p:sp>
    </p:spTree>
    <p:extLst>
      <p:ext uri="{BB962C8B-B14F-4D97-AF65-F5344CB8AC3E}">
        <p14:creationId xmlns:p14="http://schemas.microsoft.com/office/powerpoint/2010/main" val="1478689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1AD5A6-0A47-EB40-8A02-817E833E954A}"/>
              </a:ext>
            </a:extLst>
          </p:cNvPr>
          <p:cNvSpPr/>
          <p:nvPr/>
        </p:nvSpPr>
        <p:spPr>
          <a:xfrm>
            <a:off x="566854" y="891879"/>
            <a:ext cx="5819985" cy="5575244"/>
          </a:xfrm>
          <a:prstGeom prst="rect">
            <a:avLst/>
          </a:prstGeom>
        </p:spPr>
        <p:txBody>
          <a:bodyPr wrap="square">
            <a:spAutoFit/>
          </a:bodyPr>
          <a:lstStyle/>
          <a:p>
            <a:pPr>
              <a:lnSpc>
                <a:spcPct val="150000"/>
              </a:lnSpc>
            </a:pPr>
            <a:r>
              <a:rPr lang="en-US" sz="2000" b="1" dirty="0">
                <a:latin typeface="Arial" panose="020B0604020202020204" pitchFamily="34" charset="0"/>
                <a:cs typeface="Arial" panose="020B0604020202020204" pitchFamily="34" charset="0"/>
              </a:rPr>
              <a:t>Delete</a:t>
            </a:r>
            <a:r>
              <a:rPr lang="en-US" sz="2000" dirty="0">
                <a:latin typeface="Arial" panose="020B0604020202020204" pitchFamily="34" charset="0"/>
                <a:cs typeface="Arial" panose="020B0604020202020204" pitchFamily="34" charset="0"/>
              </a:rPr>
              <a:t> all social media accounts and </a:t>
            </a:r>
            <a:r>
              <a:rPr lang="en-US" sz="2000" b="1" u="sng" dirty="0">
                <a:latin typeface="Arial" panose="020B0604020202020204" pitchFamily="34" charset="0"/>
                <a:cs typeface="Arial" panose="020B0604020202020204" pitchFamily="34" charset="0"/>
              </a:rPr>
              <a:t>build</a:t>
            </a:r>
            <a:r>
              <a:rPr lang="en-US" sz="2000" dirty="0">
                <a:latin typeface="Arial" panose="020B0604020202020204" pitchFamily="34" charset="0"/>
                <a:cs typeface="Arial" panose="020B0604020202020204" pitchFamily="34" charset="0"/>
              </a:rPr>
              <a:t> your own social network(s) for both internal and external communications to stop the toxic nonsense, mis/disinformation (anti-vaxers), weaponized media, cyberbullies, shamers, haters, </a:t>
            </a:r>
            <a:r>
              <a:rPr lang="en-US" sz="2000" u="sng" dirty="0">
                <a:latin typeface="Arial" panose="020B0604020202020204" pitchFamily="34" charset="0"/>
                <a:cs typeface="Arial" panose="020B0604020202020204" pitchFamily="34" charset="0"/>
              </a:rPr>
              <a:t>privacy</a:t>
            </a:r>
            <a:r>
              <a:rPr lang="en-US" sz="2000" dirty="0">
                <a:latin typeface="Arial" panose="020B0604020202020204" pitchFamily="34" charset="0"/>
                <a:cs typeface="Arial" panose="020B0604020202020204" pitchFamily="34" charset="0"/>
              </a:rPr>
              <a:t> violations, counterfeiting fake and deep fake attacks. The reason is simple you cannot predict, you cannot react to these attacks, you can only direct your own messaging.  That is, the only way to control your destiny is by building it yourself not using any other platform.  If you prefer, no better weapon to have than your own.</a:t>
            </a:r>
          </a:p>
        </p:txBody>
      </p:sp>
      <p:sp>
        <p:nvSpPr>
          <p:cNvPr id="10" name="Rectangle 9">
            <a:extLst>
              <a:ext uri="{FF2B5EF4-FFF2-40B4-BE49-F238E27FC236}">
                <a16:creationId xmlns:a16="http://schemas.microsoft.com/office/drawing/2014/main" id="{DD7B2097-0FA0-8C42-B9ED-11F8E7525BDF}"/>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11" name="Picture 10">
            <a:extLst>
              <a:ext uri="{FF2B5EF4-FFF2-40B4-BE49-F238E27FC236}">
                <a16:creationId xmlns:a16="http://schemas.microsoft.com/office/drawing/2014/main" id="{43092B83-BB89-8D4B-BA5D-E449C7AE525F}"/>
              </a:ext>
            </a:extLst>
          </p:cNvPr>
          <p:cNvPicPr>
            <a:picLocks noChangeAspect="1"/>
          </p:cNvPicPr>
          <p:nvPr/>
        </p:nvPicPr>
        <p:blipFill>
          <a:blip r:embed="rId2"/>
          <a:stretch>
            <a:fillRect/>
          </a:stretch>
        </p:blipFill>
        <p:spPr>
          <a:xfrm>
            <a:off x="6372015" y="1047583"/>
            <a:ext cx="5819985" cy="4409477"/>
          </a:xfrm>
          <a:prstGeom prst="rect">
            <a:avLst/>
          </a:prstGeom>
        </p:spPr>
      </p:pic>
      <p:pic>
        <p:nvPicPr>
          <p:cNvPr id="12" name="Picture 11">
            <a:extLst>
              <a:ext uri="{FF2B5EF4-FFF2-40B4-BE49-F238E27FC236}">
                <a16:creationId xmlns:a16="http://schemas.microsoft.com/office/drawing/2014/main" id="{9126D38E-DDA6-384B-95F8-7EC090172914}"/>
              </a:ext>
            </a:extLst>
          </p:cNvPr>
          <p:cNvPicPr>
            <a:picLocks noChangeAspect="1"/>
          </p:cNvPicPr>
          <p:nvPr/>
        </p:nvPicPr>
        <p:blipFill>
          <a:blip r:embed="rId3"/>
          <a:stretch>
            <a:fillRect/>
          </a:stretch>
        </p:blipFill>
        <p:spPr>
          <a:xfrm>
            <a:off x="6237743" y="971549"/>
            <a:ext cx="5890462" cy="4781308"/>
          </a:xfrm>
          <a:prstGeom prst="rect">
            <a:avLst/>
          </a:prstGeom>
        </p:spPr>
      </p:pic>
      <p:sp>
        <p:nvSpPr>
          <p:cNvPr id="13" name="Rectangle 12">
            <a:extLst>
              <a:ext uri="{FF2B5EF4-FFF2-40B4-BE49-F238E27FC236}">
                <a16:creationId xmlns:a16="http://schemas.microsoft.com/office/drawing/2014/main" id="{1CBFE279-DDBB-7942-A1E5-C6CBE2DFE5EB}"/>
              </a:ext>
            </a:extLst>
          </p:cNvPr>
          <p:cNvSpPr/>
          <p:nvPr/>
        </p:nvSpPr>
        <p:spPr>
          <a:xfrm>
            <a:off x="6518286" y="5751159"/>
            <a:ext cx="4963295" cy="1015663"/>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Note on Influencers – make sure they follow the FTC and </a:t>
            </a:r>
          </a:p>
          <a:p>
            <a:pPr algn="ctr"/>
            <a:r>
              <a:rPr lang="en-US" sz="2000" b="1" dirty="0">
                <a:latin typeface="Arial" panose="020B0604020202020204" pitchFamily="34" charset="0"/>
                <a:cs typeface="Arial" panose="020B0604020202020204" pitchFamily="34" charset="0"/>
              </a:rPr>
              <a:t>country-specific rules/laws</a:t>
            </a:r>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47D690-F241-1141-BDDD-3E30199BA60A}"/>
              </a:ext>
            </a:extLst>
          </p:cNvPr>
          <p:cNvSpPr txBox="1"/>
          <p:nvPr/>
        </p:nvSpPr>
        <p:spPr>
          <a:xfrm>
            <a:off x="6294474" y="-1998921"/>
            <a:ext cx="184731" cy="369332"/>
          </a:xfrm>
          <a:prstGeom prst="rect">
            <a:avLst/>
          </a:prstGeom>
          <a:noFill/>
        </p:spPr>
        <p:txBody>
          <a:bodyPr wrap="none" rtlCol="0">
            <a:spAutoFit/>
          </a:bodyPr>
          <a:lstStyle/>
          <a:p>
            <a:endParaRPr lang="en-US" dirty="0"/>
          </a:p>
        </p:txBody>
      </p:sp>
      <p:sp>
        <p:nvSpPr>
          <p:cNvPr id="14" name="Title 1">
            <a:extLst>
              <a:ext uri="{FF2B5EF4-FFF2-40B4-BE49-F238E27FC236}">
                <a16:creationId xmlns:a16="http://schemas.microsoft.com/office/drawing/2014/main" id="{7DB54652-6845-1246-B81E-8D6C8D98EFD5}"/>
              </a:ext>
            </a:extLst>
          </p:cNvPr>
          <p:cNvSpPr>
            <a:spLocks noGrp="1"/>
          </p:cNvSpPr>
          <p:nvPr>
            <p:ph type="title"/>
          </p:nvPr>
        </p:nvSpPr>
        <p:spPr>
          <a:xfrm>
            <a:off x="1158798" y="207961"/>
            <a:ext cx="11345089" cy="763588"/>
          </a:xfrm>
        </p:spPr>
        <p:txBody>
          <a:bodyPr>
            <a:noAutofit/>
          </a:bodyPr>
          <a:lstStyle/>
          <a:p>
            <a:r>
              <a:rPr lang="en-US" sz="2800" b="1" dirty="0">
                <a:latin typeface="Arial" panose="020B0604020202020204" pitchFamily="34" charset="0"/>
                <a:cs typeface="Arial" panose="020B0604020202020204" pitchFamily="34" charset="0"/>
              </a:rPr>
              <a:t>3 - Tasks – Ahead, Behind and everywhere else</a:t>
            </a:r>
          </a:p>
        </p:txBody>
      </p:sp>
      <p:pic>
        <p:nvPicPr>
          <p:cNvPr id="3" name="Picture 2">
            <a:extLst>
              <a:ext uri="{FF2B5EF4-FFF2-40B4-BE49-F238E27FC236}">
                <a16:creationId xmlns:a16="http://schemas.microsoft.com/office/drawing/2014/main" id="{BE4983D5-3370-2545-881A-61DF6F72F6F8}"/>
              </a:ext>
            </a:extLst>
          </p:cNvPr>
          <p:cNvPicPr>
            <a:picLocks noChangeAspect="1"/>
          </p:cNvPicPr>
          <p:nvPr/>
        </p:nvPicPr>
        <p:blipFill>
          <a:blip r:embed="rId4"/>
          <a:stretch>
            <a:fillRect/>
          </a:stretch>
        </p:blipFill>
        <p:spPr>
          <a:xfrm>
            <a:off x="6748346" y="4686356"/>
            <a:ext cx="4876800" cy="723900"/>
          </a:xfrm>
          <a:prstGeom prst="rect">
            <a:avLst/>
          </a:prstGeom>
        </p:spPr>
      </p:pic>
      <p:pic>
        <p:nvPicPr>
          <p:cNvPr id="15" name="Picture 14">
            <a:extLst>
              <a:ext uri="{FF2B5EF4-FFF2-40B4-BE49-F238E27FC236}">
                <a16:creationId xmlns:a16="http://schemas.microsoft.com/office/drawing/2014/main" id="{CDCDA140-0E19-0F4B-ABB6-F9B2BF267E9F}"/>
              </a:ext>
            </a:extLst>
          </p:cNvPr>
          <p:cNvPicPr>
            <a:picLocks noChangeAspect="1"/>
          </p:cNvPicPr>
          <p:nvPr/>
        </p:nvPicPr>
        <p:blipFill>
          <a:blip r:embed="rId5"/>
          <a:stretch>
            <a:fillRect/>
          </a:stretch>
        </p:blipFill>
        <p:spPr>
          <a:xfrm>
            <a:off x="6744573" y="2377965"/>
            <a:ext cx="4876801" cy="2102069"/>
          </a:xfrm>
          <a:prstGeom prst="rect">
            <a:avLst/>
          </a:prstGeom>
        </p:spPr>
      </p:pic>
    </p:spTree>
    <p:extLst>
      <p:ext uri="{BB962C8B-B14F-4D97-AF65-F5344CB8AC3E}">
        <p14:creationId xmlns:p14="http://schemas.microsoft.com/office/powerpoint/2010/main" val="26680358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3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D6D316A-1815-C343-9873-F291B78A8C41}"/>
              </a:ext>
            </a:extLst>
          </p:cNvPr>
          <p:cNvSpPr>
            <a:spLocks noGrp="1"/>
          </p:cNvSpPr>
          <p:nvPr>
            <p:ph idx="1"/>
          </p:nvPr>
        </p:nvSpPr>
        <p:spPr>
          <a:xfrm>
            <a:off x="720092" y="1260584"/>
            <a:ext cx="6899908" cy="2967565"/>
          </a:xfrm>
        </p:spPr>
        <p:txBody>
          <a:bodyPr>
            <a:noAutofit/>
          </a:bodyPr>
          <a:lstStyle/>
          <a:p>
            <a:pPr marL="0" indent="0">
              <a:lnSpc>
                <a:spcPct val="150000"/>
              </a:lnSpc>
              <a:buNone/>
            </a:pPr>
            <a:r>
              <a:rPr lang="en-US" sz="2600" dirty="0">
                <a:effectLst>
                  <a:outerShdw blurRad="38100" dist="38100" dir="2700000" algn="tl">
                    <a:srgbClr val="000000">
                      <a:alpha val="43137"/>
                    </a:srgbClr>
                  </a:outerShdw>
                </a:effectLst>
              </a:rPr>
              <a:t> </a:t>
            </a:r>
          </a:p>
        </p:txBody>
      </p:sp>
      <p:pic>
        <p:nvPicPr>
          <p:cNvPr id="5" name="Picture 4">
            <a:extLst>
              <a:ext uri="{FF2B5EF4-FFF2-40B4-BE49-F238E27FC236}">
                <a16:creationId xmlns:a16="http://schemas.microsoft.com/office/drawing/2014/main" id="{C92938EF-7D0C-694E-8F8D-0E581FF8C19F}"/>
              </a:ext>
            </a:extLst>
          </p:cNvPr>
          <p:cNvPicPr>
            <a:picLocks noChangeAspect="1"/>
          </p:cNvPicPr>
          <p:nvPr/>
        </p:nvPicPr>
        <p:blipFill>
          <a:blip r:embed="rId2"/>
          <a:stretch>
            <a:fillRect/>
          </a:stretch>
        </p:blipFill>
        <p:spPr>
          <a:xfrm>
            <a:off x="7931766" y="1196728"/>
            <a:ext cx="4124213" cy="3244053"/>
          </a:xfrm>
          <a:prstGeom prst="rect">
            <a:avLst/>
          </a:prstGeom>
        </p:spPr>
      </p:pic>
      <p:sp>
        <p:nvSpPr>
          <p:cNvPr id="6" name="Rectangle 5">
            <a:extLst>
              <a:ext uri="{FF2B5EF4-FFF2-40B4-BE49-F238E27FC236}">
                <a16:creationId xmlns:a16="http://schemas.microsoft.com/office/drawing/2014/main" id="{2CB92AF8-C30E-2747-AB9D-FE00E0816364}"/>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8" name="Content Placeholder 3">
            <a:extLst>
              <a:ext uri="{FF2B5EF4-FFF2-40B4-BE49-F238E27FC236}">
                <a16:creationId xmlns:a16="http://schemas.microsoft.com/office/drawing/2014/main" id="{74A15A03-1F13-974A-A330-6696077EEF42}"/>
              </a:ext>
            </a:extLst>
          </p:cNvPr>
          <p:cNvSpPr txBox="1">
            <a:spLocks/>
          </p:cNvSpPr>
          <p:nvPr/>
        </p:nvSpPr>
        <p:spPr>
          <a:xfrm>
            <a:off x="809300" y="973509"/>
            <a:ext cx="6702766" cy="354171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kind of crisis will </a:t>
            </a:r>
            <a:r>
              <a:rPr lang="en-US" sz="2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“kill the bottom-line.” </a:t>
            </a:r>
            <a:r>
              <a:rPr lang="en-US" sz="2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research has also found an increasing number of customers spend a lot of time in before, during and after purchase in due diligence avoiding the RGE factor looking for thought leadership, </a:t>
            </a:r>
            <a:r>
              <a:rPr lang="en-US" sz="2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crisis’s</a:t>
            </a:r>
            <a:r>
              <a:rPr lang="en-US" sz="2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content useful in their purchasing as well as customer complaints regarding solutions. </a:t>
            </a:r>
          </a:p>
          <a:p>
            <a:pPr marL="0" indent="0">
              <a:buNone/>
            </a:pPr>
            <a:endParaRPr lang="en-US" sz="2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37ADD70-EE2A-7344-8CC0-F9AFD1E5C021}"/>
              </a:ext>
            </a:extLst>
          </p:cNvPr>
          <p:cNvPicPr>
            <a:picLocks noChangeAspect="1"/>
          </p:cNvPicPr>
          <p:nvPr/>
        </p:nvPicPr>
        <p:blipFill>
          <a:blip r:embed="rId3"/>
          <a:stretch>
            <a:fillRect/>
          </a:stretch>
        </p:blipFill>
        <p:spPr>
          <a:xfrm>
            <a:off x="7512066" y="1196728"/>
            <a:ext cx="4629526" cy="3541714"/>
          </a:xfrm>
          <a:prstGeom prst="rect">
            <a:avLst/>
          </a:prstGeom>
        </p:spPr>
      </p:pic>
      <p:sp>
        <p:nvSpPr>
          <p:cNvPr id="3" name="Rectangle 2">
            <a:extLst>
              <a:ext uri="{FF2B5EF4-FFF2-40B4-BE49-F238E27FC236}">
                <a16:creationId xmlns:a16="http://schemas.microsoft.com/office/drawing/2014/main" id="{EB3B901A-1E89-9E4C-BDFC-879B810AEF2B}"/>
              </a:ext>
            </a:extLst>
          </p:cNvPr>
          <p:cNvSpPr/>
          <p:nvPr/>
        </p:nvSpPr>
        <p:spPr>
          <a:xfrm>
            <a:off x="3897872" y="5184659"/>
            <a:ext cx="6096000" cy="892552"/>
          </a:xfrm>
          <a:prstGeom prst="rect">
            <a:avLst/>
          </a:prstGeom>
        </p:spPr>
        <p:txBody>
          <a:bodyPr>
            <a:spAutoFit/>
          </a:bodyPr>
          <a:lstStyle/>
          <a:p>
            <a:r>
              <a:rPr lang="en-US" sz="2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other words, create and deliver</a:t>
            </a:r>
          </a:p>
          <a:p>
            <a:r>
              <a:rPr lang="en-US" sz="2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sz="2600" b="1" i="1" dirty="0">
                <a:latin typeface="Arial" panose="020B0604020202020204" pitchFamily="34" charset="0"/>
                <a:cs typeface="Arial" panose="020B0604020202020204" pitchFamily="34" charset="0"/>
              </a:rPr>
              <a:t>humb-stopping” content.</a:t>
            </a:r>
          </a:p>
        </p:txBody>
      </p:sp>
      <p:sp>
        <p:nvSpPr>
          <p:cNvPr id="10" name="Title 1">
            <a:extLst>
              <a:ext uri="{FF2B5EF4-FFF2-40B4-BE49-F238E27FC236}">
                <a16:creationId xmlns:a16="http://schemas.microsoft.com/office/drawing/2014/main" id="{24DC06BB-62EF-0640-B6B4-DF572A25B544}"/>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Terrorism</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55977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5337E9-E1E4-FF46-8462-E79A6A28E045}"/>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10" name="Picture 9">
            <a:extLst>
              <a:ext uri="{FF2B5EF4-FFF2-40B4-BE49-F238E27FC236}">
                <a16:creationId xmlns:a16="http://schemas.microsoft.com/office/drawing/2014/main" id="{B0F78261-3FDF-0342-92A5-6D8191E3782F}"/>
              </a:ext>
            </a:extLst>
          </p:cNvPr>
          <p:cNvPicPr>
            <a:picLocks noChangeAspect="1"/>
          </p:cNvPicPr>
          <p:nvPr/>
        </p:nvPicPr>
        <p:blipFill>
          <a:blip r:embed="rId2"/>
          <a:stretch>
            <a:fillRect/>
          </a:stretch>
        </p:blipFill>
        <p:spPr>
          <a:xfrm>
            <a:off x="1578164" y="1097851"/>
            <a:ext cx="9911973" cy="5092700"/>
          </a:xfrm>
          <a:prstGeom prst="rect">
            <a:avLst/>
          </a:prstGeom>
        </p:spPr>
      </p:pic>
      <p:pic>
        <p:nvPicPr>
          <p:cNvPr id="8" name="Picture 7">
            <a:extLst>
              <a:ext uri="{FF2B5EF4-FFF2-40B4-BE49-F238E27FC236}">
                <a16:creationId xmlns:a16="http://schemas.microsoft.com/office/drawing/2014/main" id="{362CB633-AA80-9E4D-9ED3-19CB99E0C9DC}"/>
              </a:ext>
            </a:extLst>
          </p:cNvPr>
          <p:cNvPicPr>
            <a:picLocks noChangeAspect="1"/>
          </p:cNvPicPr>
          <p:nvPr/>
        </p:nvPicPr>
        <p:blipFill>
          <a:blip r:embed="rId3"/>
          <a:stretch>
            <a:fillRect/>
          </a:stretch>
        </p:blipFill>
        <p:spPr>
          <a:xfrm>
            <a:off x="1492250" y="1061148"/>
            <a:ext cx="10083800" cy="5129403"/>
          </a:xfrm>
          <a:prstGeom prst="rect">
            <a:avLst/>
          </a:prstGeom>
        </p:spPr>
      </p:pic>
      <p:pic>
        <p:nvPicPr>
          <p:cNvPr id="6" name="Picture 5">
            <a:extLst>
              <a:ext uri="{FF2B5EF4-FFF2-40B4-BE49-F238E27FC236}">
                <a16:creationId xmlns:a16="http://schemas.microsoft.com/office/drawing/2014/main" id="{DC254E9A-151A-A24C-9739-CE0C59401915}"/>
              </a:ext>
            </a:extLst>
          </p:cNvPr>
          <p:cNvPicPr>
            <a:picLocks noChangeAspect="1"/>
          </p:cNvPicPr>
          <p:nvPr/>
        </p:nvPicPr>
        <p:blipFill>
          <a:blip r:embed="rId4"/>
          <a:stretch>
            <a:fillRect/>
          </a:stretch>
        </p:blipFill>
        <p:spPr>
          <a:xfrm>
            <a:off x="1403144" y="1028700"/>
            <a:ext cx="10262011" cy="5161851"/>
          </a:xfrm>
          <a:prstGeom prst="rect">
            <a:avLst/>
          </a:prstGeom>
        </p:spPr>
      </p:pic>
      <p:sp>
        <p:nvSpPr>
          <p:cNvPr id="3" name="Content Placeholder 2">
            <a:extLst>
              <a:ext uri="{FF2B5EF4-FFF2-40B4-BE49-F238E27FC236}">
                <a16:creationId xmlns:a16="http://schemas.microsoft.com/office/drawing/2014/main" id="{1EB1A3F1-BA3B-3D46-BA46-5725FA28BF84}"/>
              </a:ext>
            </a:extLst>
          </p:cNvPr>
          <p:cNvSpPr>
            <a:spLocks noGrp="1"/>
          </p:cNvSpPr>
          <p:nvPr>
            <p:ph idx="1"/>
          </p:nvPr>
        </p:nvSpPr>
        <p:spPr>
          <a:xfrm>
            <a:off x="3053974" y="1216116"/>
            <a:ext cx="7893425" cy="676882"/>
          </a:xfrm>
        </p:spPr>
        <p:txBody>
          <a:bodyPr>
            <a:noAutofit/>
          </a:bodyPr>
          <a:lstStyle/>
          <a:p>
            <a:pPr marL="0" indent="0" algn="ctr">
              <a:buNone/>
            </a:pPr>
            <a:r>
              <a:rPr lang="en-US" sz="2800" b="1" dirty="0">
                <a:latin typeface="Arial" panose="020B0604020202020204" pitchFamily="34" charset="0"/>
                <a:cs typeface="Arial" panose="020B0604020202020204" pitchFamily="34" charset="0"/>
              </a:rPr>
              <a:t>Are you ready to fly on a 737Max?</a:t>
            </a:r>
          </a:p>
        </p:txBody>
      </p:sp>
      <p:sp>
        <p:nvSpPr>
          <p:cNvPr id="4" name="Rectangle 3">
            <a:extLst>
              <a:ext uri="{FF2B5EF4-FFF2-40B4-BE49-F238E27FC236}">
                <a16:creationId xmlns:a16="http://schemas.microsoft.com/office/drawing/2014/main" id="{BB6AE20F-5425-BD4E-AD3B-AAF518835D26}"/>
              </a:ext>
            </a:extLst>
          </p:cNvPr>
          <p:cNvSpPr/>
          <p:nvPr/>
        </p:nvSpPr>
        <p:spPr>
          <a:xfrm>
            <a:off x="3847037" y="4273034"/>
            <a:ext cx="5374228" cy="369332"/>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View of passengers and Boeing parts suppliers</a:t>
            </a:r>
          </a:p>
        </p:txBody>
      </p:sp>
      <p:sp>
        <p:nvSpPr>
          <p:cNvPr id="12" name="Title 1">
            <a:extLst>
              <a:ext uri="{FF2B5EF4-FFF2-40B4-BE49-F238E27FC236}">
                <a16:creationId xmlns:a16="http://schemas.microsoft.com/office/drawing/2014/main" id="{53544AFA-C8E7-DF44-8B10-56F68B8E7C76}"/>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Terrorism</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23393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3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3000"/>
                                        <p:tgtEl>
                                          <p:spTgt spid="10"/>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3">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1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0"/>
                                        <p:tgtEl>
                                          <p:spTgt spid="4"/>
                                        </p:tgtEl>
                                        <p:attrNameLst>
                                          <p:attrName>ppt_y</p:attrName>
                                        </p:attrNameLst>
                                      </p:cBhvr>
                                      <p:tavLst>
                                        <p:tav tm="0">
                                          <p:val>
                                            <p:strVal val="#ppt_y+#ppt_h*1.125000"/>
                                          </p:val>
                                        </p:tav>
                                        <p:tav tm="100000">
                                          <p:val>
                                            <p:strVal val="#ppt_y"/>
                                          </p:val>
                                        </p:tav>
                                      </p:tavLst>
                                    </p:anim>
                                    <p:animEffect transition="in" filter="wipe(up)">
                                      <p:cBhvr>
                                        <p:cTn id="26"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20C5-DA25-9444-BD1F-244238AA3D2B}"/>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Terrorism - external</a:t>
            </a:r>
            <a:r>
              <a:rPr lang="en-US" sz="2800"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96BC53C2-AD2F-854B-8C12-5B3335027F0C}"/>
              </a:ext>
            </a:extLst>
          </p:cNvPr>
          <p:cNvSpPr>
            <a:spLocks noGrp="1"/>
          </p:cNvSpPr>
          <p:nvPr>
            <p:ph idx="1"/>
          </p:nvPr>
        </p:nvSpPr>
        <p:spPr>
          <a:xfrm>
            <a:off x="656602" y="1135150"/>
            <a:ext cx="3968409" cy="3541714"/>
          </a:xfrm>
        </p:spPr>
        <p:txBody>
          <a:bodyPr>
            <a:noAutofit/>
          </a:bodyPr>
          <a:lstStyle/>
          <a:p>
            <a:pPr marL="0" indent="0">
              <a:buNone/>
            </a:pPr>
            <a:r>
              <a:rPr lang="en-US" dirty="0">
                <a:latin typeface="Arial" panose="020B0604020202020204" pitchFamily="34" charset="0"/>
                <a:cs typeface="Arial" panose="020B0604020202020204" pitchFamily="34" charset="0"/>
              </a:rPr>
              <a:t>For purposes of this presentation:</a:t>
            </a:r>
          </a:p>
          <a:p>
            <a:pPr marL="0" indent="0">
              <a:buNone/>
            </a:pPr>
            <a:r>
              <a:rPr lang="en-US" b="1" dirty="0">
                <a:latin typeface="Arial" panose="020B0604020202020204" pitchFamily="34" charset="0"/>
                <a:cs typeface="Arial" panose="020B0604020202020204" pitchFamily="34" charset="0"/>
              </a:rPr>
              <a:t>Terrorism</a:t>
            </a:r>
            <a:r>
              <a:rPr lang="en-US" dirty="0">
                <a:latin typeface="Arial" panose="020B0604020202020204" pitchFamily="34" charset="0"/>
                <a:cs typeface="Arial" panose="020B0604020202020204" pitchFamily="34" charset="0"/>
              </a:rPr>
              <a:t> are events perpetrated by others against you. </a:t>
            </a:r>
          </a:p>
          <a:p>
            <a:pPr marL="0" indent="0">
              <a:buNone/>
            </a:pPr>
            <a:r>
              <a:rPr lang="en-US" b="1" dirty="0">
                <a:latin typeface="Arial" panose="020B0604020202020204" pitchFamily="34" charset="0"/>
                <a:cs typeface="Arial" panose="020B0604020202020204" pitchFamily="34" charset="0"/>
              </a:rPr>
              <a:t>Trust</a:t>
            </a:r>
            <a:r>
              <a:rPr lang="en-US" dirty="0">
                <a:latin typeface="Arial" panose="020B0604020202020204" pitchFamily="34" charset="0"/>
                <a:cs typeface="Arial" panose="020B0604020202020204" pitchFamily="34" charset="0"/>
              </a:rPr>
              <a:t> are events or efforts of goodwill, negligence or incompetency by you.</a:t>
            </a:r>
          </a:p>
          <a:p>
            <a:pPr marL="0" indent="0">
              <a:buNone/>
            </a:pPr>
            <a:r>
              <a:rPr lang="en-US" sz="2600" dirty="0">
                <a:latin typeface="Arial" panose="020B0604020202020204" pitchFamily="34" charset="0"/>
                <a:cs typeface="Arial" panose="020B0604020202020204" pitchFamily="34" charset="0"/>
              </a:rPr>
              <a:t>Your Ultra AI should encompass this.</a:t>
            </a:r>
          </a:p>
        </p:txBody>
      </p:sp>
      <p:sp>
        <p:nvSpPr>
          <p:cNvPr id="4" name="Rectangle 3">
            <a:extLst>
              <a:ext uri="{FF2B5EF4-FFF2-40B4-BE49-F238E27FC236}">
                <a16:creationId xmlns:a16="http://schemas.microsoft.com/office/drawing/2014/main" id="{286FA81D-7BF5-6144-B38B-05D9D2916B85}"/>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6" name="Picture 5">
            <a:extLst>
              <a:ext uri="{FF2B5EF4-FFF2-40B4-BE49-F238E27FC236}">
                <a16:creationId xmlns:a16="http://schemas.microsoft.com/office/drawing/2014/main" id="{CA5ED578-BD0C-4D42-A0F9-9FA4C69A1722}"/>
              </a:ext>
            </a:extLst>
          </p:cNvPr>
          <p:cNvPicPr>
            <a:picLocks noChangeAspect="1"/>
          </p:cNvPicPr>
          <p:nvPr/>
        </p:nvPicPr>
        <p:blipFill>
          <a:blip r:embed="rId2"/>
          <a:stretch>
            <a:fillRect/>
          </a:stretch>
        </p:blipFill>
        <p:spPr>
          <a:xfrm>
            <a:off x="4359348" y="896850"/>
            <a:ext cx="7790121" cy="4826000"/>
          </a:xfrm>
          <a:prstGeom prst="rect">
            <a:avLst/>
          </a:prstGeom>
        </p:spPr>
      </p:pic>
      <p:pic>
        <p:nvPicPr>
          <p:cNvPr id="7" name="Picture 6">
            <a:extLst>
              <a:ext uri="{FF2B5EF4-FFF2-40B4-BE49-F238E27FC236}">
                <a16:creationId xmlns:a16="http://schemas.microsoft.com/office/drawing/2014/main" id="{FA866B63-9753-5A4F-A76D-4E7C2EEFDE72}"/>
              </a:ext>
            </a:extLst>
          </p:cNvPr>
          <p:cNvPicPr>
            <a:picLocks noChangeAspect="1"/>
          </p:cNvPicPr>
          <p:nvPr/>
        </p:nvPicPr>
        <p:blipFill>
          <a:blip r:embed="rId3"/>
          <a:stretch>
            <a:fillRect/>
          </a:stretch>
        </p:blipFill>
        <p:spPr>
          <a:xfrm>
            <a:off x="4359347" y="691376"/>
            <a:ext cx="7790121" cy="5986256"/>
          </a:xfrm>
          <a:prstGeom prst="rect">
            <a:avLst/>
          </a:prstGeom>
        </p:spPr>
      </p:pic>
      <p:pic>
        <p:nvPicPr>
          <p:cNvPr id="8" name="Picture 7">
            <a:extLst>
              <a:ext uri="{FF2B5EF4-FFF2-40B4-BE49-F238E27FC236}">
                <a16:creationId xmlns:a16="http://schemas.microsoft.com/office/drawing/2014/main" id="{F57A9B1D-E1E1-B041-BD90-909CC12779CB}"/>
              </a:ext>
            </a:extLst>
          </p:cNvPr>
          <p:cNvPicPr>
            <a:picLocks noChangeAspect="1"/>
          </p:cNvPicPr>
          <p:nvPr/>
        </p:nvPicPr>
        <p:blipFill>
          <a:blip r:embed="rId4"/>
          <a:stretch>
            <a:fillRect/>
          </a:stretch>
        </p:blipFill>
        <p:spPr>
          <a:xfrm>
            <a:off x="6428857" y="5401727"/>
            <a:ext cx="4311945" cy="798513"/>
          </a:xfrm>
          <a:prstGeom prst="rect">
            <a:avLst/>
          </a:prstGeom>
        </p:spPr>
      </p:pic>
    </p:spTree>
    <p:extLst>
      <p:ext uri="{BB962C8B-B14F-4D97-AF65-F5344CB8AC3E}">
        <p14:creationId xmlns:p14="http://schemas.microsoft.com/office/powerpoint/2010/main" val="30017082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down)">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16572" y="1220787"/>
            <a:ext cx="7108400" cy="3541714"/>
          </a:xfrm>
        </p:spPr>
        <p:txBody>
          <a:bodyPr>
            <a:noAutofit/>
          </a:bodyPr>
          <a:lstStyle/>
          <a:p>
            <a:pPr>
              <a:lnSpc>
                <a:spcPct val="150000"/>
              </a:lnSpc>
            </a:pPr>
            <a:r>
              <a:rPr lang="en-US" dirty="0">
                <a:latin typeface="Arial" panose="020B0604020202020204" pitchFamily="34" charset="0"/>
                <a:cs typeface="Arial" panose="020B0604020202020204" pitchFamily="34" charset="0"/>
              </a:rPr>
              <a:t>In Ultra incorporate a emergency management system aka crisis response reputation management team to address situations such as Boeing 737Max (internal), Target (terrorism and internal), Wells Fargo (both), BP (internal), Chipotle (unknown) and other corporate devastating consequences with 7x24 realtime “live” updates and demonstrating customer concern.</a:t>
            </a:r>
          </a:p>
          <a:p>
            <a:pPr>
              <a:lnSpc>
                <a:spcPct val="150000"/>
              </a:lnSpc>
            </a:pPr>
            <a:endParaRPr lang="en-US" dirty="0">
              <a:latin typeface="Arial" panose="020B0604020202020204" pitchFamily="34" charset="0"/>
              <a:cs typeface="Arial" panose="020B0604020202020204" pitchFamily="34" charset="0"/>
            </a:endParaRPr>
          </a:p>
        </p:txBody>
      </p:sp>
      <p:sp>
        <p:nvSpPr>
          <p:cNvPr id="5" name="Rectangle 4"/>
          <p:cNvSpPr/>
          <p:nvPr/>
        </p:nvSpPr>
        <p:spPr>
          <a:xfrm>
            <a:off x="5853416" y="6252159"/>
            <a:ext cx="6112892" cy="430887"/>
          </a:xfrm>
          <a:prstGeom prst="rect">
            <a:avLst/>
          </a:prstGeom>
        </p:spPr>
        <p:txBody>
          <a:bodyPr wrap="none">
            <a:spAutoFit/>
          </a:bodyPr>
          <a:lstStyle/>
          <a:p>
            <a:r>
              <a:rPr lang="en-US" sz="2200" dirty="0"/>
              <a:t>It is only a matter of time before this happens again.</a:t>
            </a:r>
          </a:p>
        </p:txBody>
      </p:sp>
      <p:sp>
        <p:nvSpPr>
          <p:cNvPr id="6" name="Rectangle 5">
            <a:extLst>
              <a:ext uri="{FF2B5EF4-FFF2-40B4-BE49-F238E27FC236}">
                <a16:creationId xmlns:a16="http://schemas.microsoft.com/office/drawing/2014/main" id="{601F6590-8059-7944-B4D9-AD4C0113FF22}"/>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7" name="Picture 4">
            <a:extLst>
              <a:ext uri="{FF2B5EF4-FFF2-40B4-BE49-F238E27FC236}">
                <a16:creationId xmlns:a16="http://schemas.microsoft.com/office/drawing/2014/main" id="{92EEFA47-C04B-1741-89FE-3F2D7E82D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971" y="486953"/>
            <a:ext cx="4567029" cy="376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4F0FA241-4FCE-B740-8F0C-0598457A6D3C}"/>
              </a:ext>
            </a:extLst>
          </p:cNvPr>
          <p:cNvPicPr>
            <a:picLocks noChangeAspect="1"/>
          </p:cNvPicPr>
          <p:nvPr/>
        </p:nvPicPr>
        <p:blipFill>
          <a:blip r:embed="rId3"/>
          <a:stretch>
            <a:fillRect/>
          </a:stretch>
        </p:blipFill>
        <p:spPr>
          <a:xfrm>
            <a:off x="8304669" y="1776897"/>
            <a:ext cx="3175449" cy="4316144"/>
          </a:xfrm>
          <a:prstGeom prst="rect">
            <a:avLst/>
          </a:prstGeom>
        </p:spPr>
      </p:pic>
      <p:pic>
        <p:nvPicPr>
          <p:cNvPr id="8" name="Picture 7">
            <a:extLst>
              <a:ext uri="{FF2B5EF4-FFF2-40B4-BE49-F238E27FC236}">
                <a16:creationId xmlns:a16="http://schemas.microsoft.com/office/drawing/2014/main" id="{14CA0C5B-98ED-3749-A40A-7EA9A6AA117C}"/>
              </a:ext>
            </a:extLst>
          </p:cNvPr>
          <p:cNvPicPr>
            <a:picLocks noChangeAspect="1"/>
          </p:cNvPicPr>
          <p:nvPr/>
        </p:nvPicPr>
        <p:blipFill>
          <a:blip r:embed="rId4"/>
          <a:stretch>
            <a:fillRect/>
          </a:stretch>
        </p:blipFill>
        <p:spPr>
          <a:xfrm>
            <a:off x="7315580" y="3542495"/>
            <a:ext cx="4725484" cy="2197900"/>
          </a:xfrm>
          <a:prstGeom prst="rect">
            <a:avLst/>
          </a:prstGeom>
        </p:spPr>
      </p:pic>
      <p:sp>
        <p:nvSpPr>
          <p:cNvPr id="15" name="Title 1">
            <a:extLst>
              <a:ext uri="{FF2B5EF4-FFF2-40B4-BE49-F238E27FC236}">
                <a16:creationId xmlns:a16="http://schemas.microsoft.com/office/drawing/2014/main" id="{CDE95F5D-5F24-AA4F-8774-041ED03829FF}"/>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Terrorism</a:t>
            </a:r>
            <a:r>
              <a:rPr lang="en-US" sz="2800"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092D6274-8891-3C41-81C2-2002F2EF54DC}"/>
              </a:ext>
            </a:extLst>
          </p:cNvPr>
          <p:cNvPicPr>
            <a:picLocks noChangeAspect="1"/>
          </p:cNvPicPr>
          <p:nvPr/>
        </p:nvPicPr>
        <p:blipFill>
          <a:blip r:embed="rId5"/>
          <a:stretch>
            <a:fillRect/>
          </a:stretch>
        </p:blipFill>
        <p:spPr>
          <a:xfrm>
            <a:off x="7898730" y="112157"/>
            <a:ext cx="3429153" cy="6239154"/>
          </a:xfrm>
          <a:prstGeom prst="rect">
            <a:avLst/>
          </a:prstGeom>
        </p:spPr>
      </p:pic>
      <p:pic>
        <p:nvPicPr>
          <p:cNvPr id="10" name="Picture 9">
            <a:extLst>
              <a:ext uri="{FF2B5EF4-FFF2-40B4-BE49-F238E27FC236}">
                <a16:creationId xmlns:a16="http://schemas.microsoft.com/office/drawing/2014/main" id="{E4C9AB3E-B2C9-5043-ABE1-475F5CFAC1EA}"/>
              </a:ext>
            </a:extLst>
          </p:cNvPr>
          <p:cNvPicPr>
            <a:picLocks noChangeAspect="1"/>
          </p:cNvPicPr>
          <p:nvPr/>
        </p:nvPicPr>
        <p:blipFill>
          <a:blip r:embed="rId6"/>
          <a:stretch>
            <a:fillRect/>
          </a:stretch>
        </p:blipFill>
        <p:spPr>
          <a:xfrm>
            <a:off x="7624970" y="3514242"/>
            <a:ext cx="4178593" cy="2717784"/>
          </a:xfrm>
          <a:prstGeom prst="rect">
            <a:avLst/>
          </a:prstGeom>
        </p:spPr>
      </p:pic>
    </p:spTree>
    <p:extLst>
      <p:ext uri="{BB962C8B-B14F-4D97-AF65-F5344CB8AC3E}">
        <p14:creationId xmlns:p14="http://schemas.microsoft.com/office/powerpoint/2010/main" val="556210596"/>
      </p:ext>
    </p:extLst>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3000" fill="hold"/>
                                        <p:tgtEl>
                                          <p:spTgt spid="3"/>
                                        </p:tgtEl>
                                        <p:attrNameLst>
                                          <p:attrName>ppt_w</p:attrName>
                                        </p:attrNameLst>
                                      </p:cBhvr>
                                      <p:tavLst>
                                        <p:tav tm="0">
                                          <p:val>
                                            <p:fltVal val="0"/>
                                          </p:val>
                                        </p:tav>
                                        <p:tav tm="100000">
                                          <p:val>
                                            <p:strVal val="#ppt_w"/>
                                          </p:val>
                                        </p:tav>
                                      </p:tavLst>
                                    </p:anim>
                                    <p:anim calcmode="lin" valueType="num">
                                      <p:cBhvr>
                                        <p:cTn id="11" dur="3000" fill="hold"/>
                                        <p:tgtEl>
                                          <p:spTgt spid="3"/>
                                        </p:tgtEl>
                                        <p:attrNameLst>
                                          <p:attrName>ppt_h</p:attrName>
                                        </p:attrNameLst>
                                      </p:cBhvr>
                                      <p:tavLst>
                                        <p:tav tm="0">
                                          <p:val>
                                            <p:fltVal val="0"/>
                                          </p:val>
                                        </p:tav>
                                        <p:tav tm="100000">
                                          <p:val>
                                            <p:strVal val="#ppt_h"/>
                                          </p:val>
                                        </p:tav>
                                      </p:tavLst>
                                    </p:anim>
                                    <p:animEffect transition="in" filter="fade">
                                      <p:cBhvr>
                                        <p:cTn id="12" dur="3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CC43AA-5551-8043-9CE7-8F1B6246F04F}"/>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3" name="Picture 2">
            <a:extLst>
              <a:ext uri="{FF2B5EF4-FFF2-40B4-BE49-F238E27FC236}">
                <a16:creationId xmlns:a16="http://schemas.microsoft.com/office/drawing/2014/main" id="{C664BA89-198B-814F-82B5-F4296D18C6E1}"/>
              </a:ext>
            </a:extLst>
          </p:cNvPr>
          <p:cNvPicPr>
            <a:picLocks noChangeAspect="1"/>
          </p:cNvPicPr>
          <p:nvPr/>
        </p:nvPicPr>
        <p:blipFill>
          <a:blip r:embed="rId2"/>
          <a:stretch>
            <a:fillRect/>
          </a:stretch>
        </p:blipFill>
        <p:spPr>
          <a:xfrm>
            <a:off x="2279650" y="896850"/>
            <a:ext cx="8121286" cy="5418695"/>
          </a:xfrm>
          <a:prstGeom prst="rect">
            <a:avLst/>
          </a:prstGeom>
        </p:spPr>
      </p:pic>
      <p:sp>
        <p:nvSpPr>
          <p:cNvPr id="9" name="Title 1">
            <a:extLst>
              <a:ext uri="{FF2B5EF4-FFF2-40B4-BE49-F238E27FC236}">
                <a16:creationId xmlns:a16="http://schemas.microsoft.com/office/drawing/2014/main" id="{204420B7-657F-354A-9626-E5336CB791BB}"/>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Trust - internal</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91544833"/>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22BD43-13E9-CD45-9664-2FCE7D9D9CF0}"/>
              </a:ext>
            </a:extLst>
          </p:cNvPr>
          <p:cNvSpPr>
            <a:spLocks noGrp="1"/>
          </p:cNvSpPr>
          <p:nvPr>
            <p:ph idx="1"/>
          </p:nvPr>
        </p:nvSpPr>
        <p:spPr>
          <a:xfrm>
            <a:off x="515770" y="721058"/>
            <a:ext cx="11413960" cy="2226260"/>
          </a:xfrm>
        </p:spPr>
        <p:txBody>
          <a:bodyPr>
            <a:noAutofit/>
          </a:bodyPr>
          <a:lstStyle/>
          <a:p>
            <a:r>
              <a:rPr lang="en-US" sz="2800" dirty="0">
                <a:latin typeface="Arial" panose="020B0604020202020204" pitchFamily="34" charset="0"/>
                <a:cs typeface="Arial" panose="020B0604020202020204" pitchFamily="34" charset="0"/>
              </a:rPr>
              <a:t>There are four players in Trust Management:  </a:t>
            </a:r>
          </a:p>
          <a:p>
            <a:r>
              <a:rPr lang="en-US" sz="2800" dirty="0">
                <a:latin typeface="Arial" panose="020B0604020202020204" pitchFamily="34" charset="0"/>
                <a:cs typeface="Arial" panose="020B0604020202020204" pitchFamily="34" charset="0"/>
              </a:rPr>
              <a:t>Authors </a:t>
            </a:r>
          </a:p>
          <a:p>
            <a:r>
              <a:rPr lang="en-US" sz="2800" dirty="0">
                <a:latin typeface="Arial" panose="020B0604020202020204" pitchFamily="34" charset="0"/>
                <a:cs typeface="Arial" panose="020B0604020202020204" pitchFamily="34" charset="0"/>
              </a:rPr>
              <a:t>Actualizers </a:t>
            </a:r>
          </a:p>
          <a:p>
            <a:r>
              <a:rPr lang="en-US" sz="2800" dirty="0">
                <a:latin typeface="Arial" panose="020B0604020202020204" pitchFamily="34" charset="0"/>
                <a:cs typeface="Arial" panose="020B0604020202020204" pitchFamily="34" charset="0"/>
              </a:rPr>
              <a:t>Auditors </a:t>
            </a:r>
          </a:p>
          <a:p>
            <a:r>
              <a:rPr lang="en-US" sz="2800" dirty="0">
                <a:latin typeface="Arial" panose="020B0604020202020204" pitchFamily="34" charset="0"/>
                <a:cs typeface="Arial" panose="020B0604020202020204" pitchFamily="34" charset="0"/>
              </a:rPr>
              <a:t>Analyzers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F81622C-600B-DD43-AA0A-FD08DABE34C1}"/>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8" name="Picture 7">
            <a:extLst>
              <a:ext uri="{FF2B5EF4-FFF2-40B4-BE49-F238E27FC236}">
                <a16:creationId xmlns:a16="http://schemas.microsoft.com/office/drawing/2014/main" id="{BFD28E74-7243-F049-9C71-7A999E56E11C}"/>
              </a:ext>
            </a:extLst>
          </p:cNvPr>
          <p:cNvPicPr>
            <a:picLocks noChangeAspect="1"/>
          </p:cNvPicPr>
          <p:nvPr/>
        </p:nvPicPr>
        <p:blipFill>
          <a:blip r:embed="rId2"/>
          <a:stretch>
            <a:fillRect/>
          </a:stretch>
        </p:blipFill>
        <p:spPr>
          <a:xfrm>
            <a:off x="3896686" y="1332946"/>
            <a:ext cx="7667740" cy="5336170"/>
          </a:xfrm>
          <a:prstGeom prst="rect">
            <a:avLst/>
          </a:prstGeom>
        </p:spPr>
      </p:pic>
      <p:sp>
        <p:nvSpPr>
          <p:cNvPr id="9" name="Rectangle 8">
            <a:extLst>
              <a:ext uri="{FF2B5EF4-FFF2-40B4-BE49-F238E27FC236}">
                <a16:creationId xmlns:a16="http://schemas.microsoft.com/office/drawing/2014/main" id="{C021DFEA-EDDD-584C-BCC1-8144AFC22C70}"/>
              </a:ext>
            </a:extLst>
          </p:cNvPr>
          <p:cNvSpPr/>
          <p:nvPr/>
        </p:nvSpPr>
        <p:spPr>
          <a:xfrm>
            <a:off x="6311878" y="3286018"/>
            <a:ext cx="2714013" cy="1446550"/>
          </a:xfrm>
          <a:prstGeom prst="rect">
            <a:avLst/>
          </a:prstGeom>
        </p:spPr>
        <p:txBody>
          <a:bodyPr wrap="none">
            <a:spAutoFit/>
          </a:bodyPr>
          <a:lstStyle/>
          <a:p>
            <a:r>
              <a:rPr lang="en-US" sz="8800" dirty="0">
                <a:solidFill>
                  <a:srgbClr val="FF0000"/>
                </a:solidFill>
                <a:latin typeface="Arial" panose="020B0604020202020204" pitchFamily="34" charset="0"/>
                <a:cs typeface="Arial" panose="020B0604020202020204" pitchFamily="34" charset="0"/>
              </a:rPr>
              <a:t>Trust</a:t>
            </a:r>
            <a:endParaRPr lang="en-US" sz="8800" dirty="0">
              <a:solidFill>
                <a:srgbClr val="FF0000"/>
              </a:solidFill>
            </a:endParaRPr>
          </a:p>
        </p:txBody>
      </p:sp>
      <p:sp>
        <p:nvSpPr>
          <p:cNvPr id="10" name="TextBox 9">
            <a:extLst>
              <a:ext uri="{FF2B5EF4-FFF2-40B4-BE49-F238E27FC236}">
                <a16:creationId xmlns:a16="http://schemas.microsoft.com/office/drawing/2014/main" id="{84319614-7E36-B349-BB36-6B65D586D7B4}"/>
              </a:ext>
            </a:extLst>
          </p:cNvPr>
          <p:cNvSpPr txBox="1"/>
          <p:nvPr/>
        </p:nvSpPr>
        <p:spPr>
          <a:xfrm>
            <a:off x="7026442" y="-2671011"/>
            <a:ext cx="184731" cy="369332"/>
          </a:xfrm>
          <a:prstGeom prst="rect">
            <a:avLst/>
          </a:prstGeom>
          <a:noFill/>
        </p:spPr>
        <p:txBody>
          <a:bodyPr wrap="none" rtlCol="0">
            <a:spAutoFit/>
          </a:bodyPr>
          <a:lstStyle/>
          <a:p>
            <a:endParaRPr lang="en-US" dirty="0"/>
          </a:p>
        </p:txBody>
      </p:sp>
      <p:sp>
        <p:nvSpPr>
          <p:cNvPr id="12" name="Rectangle 11">
            <a:extLst>
              <a:ext uri="{FF2B5EF4-FFF2-40B4-BE49-F238E27FC236}">
                <a16:creationId xmlns:a16="http://schemas.microsoft.com/office/drawing/2014/main" id="{8AB80114-66A9-0543-983E-D87FFEF66758}"/>
              </a:ext>
            </a:extLst>
          </p:cNvPr>
          <p:cNvSpPr/>
          <p:nvPr/>
        </p:nvSpPr>
        <p:spPr>
          <a:xfrm>
            <a:off x="1084262" y="5213612"/>
            <a:ext cx="2653166"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Just one example of one that worked for a fintech company</a:t>
            </a:r>
          </a:p>
        </p:txBody>
      </p:sp>
      <p:sp>
        <p:nvSpPr>
          <p:cNvPr id="15" name="Title 1">
            <a:extLst>
              <a:ext uri="{FF2B5EF4-FFF2-40B4-BE49-F238E27FC236}">
                <a16:creationId xmlns:a16="http://schemas.microsoft.com/office/drawing/2014/main" id="{ECD8A54D-61DD-914F-A12A-4DD01D24B6FB}"/>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TRust</a:t>
            </a:r>
            <a:r>
              <a:rPr lang="en-US" sz="2800" dirty="0">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A22DB32-448A-5844-856A-6067AB638A5E}"/>
              </a:ext>
            </a:extLst>
          </p:cNvPr>
          <p:cNvSpPr/>
          <p:nvPr/>
        </p:nvSpPr>
        <p:spPr>
          <a:xfrm>
            <a:off x="6508496" y="3304887"/>
            <a:ext cx="2505814" cy="1446550"/>
          </a:xfrm>
          <a:prstGeom prst="rect">
            <a:avLst/>
          </a:prstGeom>
        </p:spPr>
        <p:txBody>
          <a:bodyPr wrap="none">
            <a:spAutoFit/>
          </a:bodyPr>
          <a:lstStyle/>
          <a:p>
            <a:r>
              <a:rPr lang="en-US" sz="8800" dirty="0">
                <a:solidFill>
                  <a:srgbClr val="FFC000"/>
                </a:solidFill>
                <a:latin typeface="Arial" panose="020B0604020202020204" pitchFamily="34" charset="0"/>
                <a:cs typeface="Arial" panose="020B0604020202020204" pitchFamily="34" charset="0"/>
              </a:rPr>
              <a:t>Rust</a:t>
            </a:r>
            <a:endParaRPr lang="en-US" sz="8800" dirty="0">
              <a:solidFill>
                <a:srgbClr val="FFC000"/>
              </a:solidFill>
            </a:endParaRPr>
          </a:p>
        </p:txBody>
      </p:sp>
      <p:sp>
        <p:nvSpPr>
          <p:cNvPr id="4" name="TextBox 3">
            <a:extLst>
              <a:ext uri="{FF2B5EF4-FFF2-40B4-BE49-F238E27FC236}">
                <a16:creationId xmlns:a16="http://schemas.microsoft.com/office/drawing/2014/main" id="{79C39074-A021-1348-8DE3-CF8E1BCC7B19}"/>
              </a:ext>
            </a:extLst>
          </p:cNvPr>
          <p:cNvSpPr txBox="1"/>
          <p:nvPr/>
        </p:nvSpPr>
        <p:spPr>
          <a:xfrm>
            <a:off x="6762307" y="-20627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593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a:extLst>
              <a:ext uri="{FF2B5EF4-FFF2-40B4-BE49-F238E27FC236}">
                <a16:creationId xmlns:a16="http://schemas.microsoft.com/office/drawing/2014/main" id="{B454FDBC-A5D8-6645-A49B-75F5724DEDFF}"/>
              </a:ext>
            </a:extLst>
          </p:cNvPr>
          <p:cNvSpPr>
            <a:spLocks noGrp="1" noChangeArrowheads="1"/>
          </p:cNvSpPr>
          <p:nvPr>
            <p:ph type="title"/>
          </p:nvPr>
        </p:nvSpPr>
        <p:spPr>
          <a:xfrm>
            <a:off x="2362200" y="57150"/>
            <a:ext cx="7772400" cy="1162050"/>
          </a:xfrm>
          <a:noFill/>
          <a:ln/>
        </p:spPr>
        <p:txBody>
          <a:bodyPr/>
          <a:lstStyle/>
          <a:p>
            <a:r>
              <a:rPr lang="en-US" altLang="en-US" dirty="0"/>
              <a:t>Webinars</a:t>
            </a:r>
            <a:r>
              <a:rPr lang="en-US" altLang="en-US" dirty="0">
                <a:solidFill>
                  <a:schemeClr val="tx1"/>
                </a:solidFill>
              </a:rPr>
              <a:t> - Road Rules </a:t>
            </a:r>
          </a:p>
        </p:txBody>
      </p:sp>
      <p:sp>
        <p:nvSpPr>
          <p:cNvPr id="695299" name="Rectangle 3">
            <a:extLst>
              <a:ext uri="{FF2B5EF4-FFF2-40B4-BE49-F238E27FC236}">
                <a16:creationId xmlns:a16="http://schemas.microsoft.com/office/drawing/2014/main" id="{2DF4050E-8A1E-AE42-9057-A7B55085F547}"/>
              </a:ext>
            </a:extLst>
          </p:cNvPr>
          <p:cNvSpPr>
            <a:spLocks noGrp="1" noChangeArrowheads="1"/>
          </p:cNvSpPr>
          <p:nvPr>
            <p:ph type="body" idx="1"/>
          </p:nvPr>
        </p:nvSpPr>
        <p:spPr>
          <a:xfrm>
            <a:off x="1117600" y="914400"/>
            <a:ext cx="3987800" cy="5307980"/>
          </a:xfrm>
          <a:noFill/>
          <a:ln/>
        </p:spPr>
        <p:txBody>
          <a:bodyPr>
            <a:normAutofit fontScale="70000" lnSpcReduction="20000"/>
          </a:bodyPr>
          <a:lstStyle/>
          <a:p>
            <a:pPr>
              <a:lnSpc>
                <a:spcPct val="115000"/>
              </a:lnSpc>
              <a:buClr>
                <a:schemeClr val="tx1"/>
              </a:buClr>
              <a:buSzPct val="75000"/>
              <a:buFont typeface="Wingdings" pitchFamily="2" charset="2"/>
              <a:buChar char="n"/>
            </a:pPr>
            <a:r>
              <a:rPr lang="en-US" altLang="en-US" sz="800" dirty="0"/>
              <a:t>I don’t have all the answers or know it all or what Bill Gates has planned other than world domination</a:t>
            </a:r>
          </a:p>
          <a:p>
            <a:pPr>
              <a:lnSpc>
                <a:spcPct val="115000"/>
              </a:lnSpc>
              <a:buClr>
                <a:schemeClr val="tx1"/>
              </a:buClr>
              <a:buSzPct val="75000"/>
              <a:buFont typeface="Wingdings" pitchFamily="2" charset="2"/>
              <a:buChar char="n"/>
            </a:pPr>
            <a:r>
              <a:rPr lang="en-US" altLang="en-US" sz="800" dirty="0"/>
              <a:t>Nor do I have “psychic” abilities, if I did I would have bought Microsoft in 86’ and would now be living in Tahiti.</a:t>
            </a:r>
          </a:p>
          <a:p>
            <a:pPr>
              <a:lnSpc>
                <a:spcPct val="115000"/>
              </a:lnSpc>
              <a:buClr>
                <a:schemeClr val="tx1"/>
              </a:buClr>
              <a:buSzPct val="75000"/>
              <a:buFont typeface="Wingdings" pitchFamily="2" charset="2"/>
              <a:buChar char="n"/>
            </a:pPr>
            <a:r>
              <a:rPr lang="en-US" altLang="en-US" sz="800" dirty="0"/>
              <a:t>If you don’t mind, please save questions for breaks, however, write your question down NOW, it may be answered later in this presentation and so we can incorporate your question in later presentations and this allows for personal attention to your needs. Or, glad to answer any questions during the break, lunch or at the end of the day.</a:t>
            </a:r>
          </a:p>
          <a:p>
            <a:pPr>
              <a:lnSpc>
                <a:spcPct val="115000"/>
              </a:lnSpc>
              <a:buClr>
                <a:schemeClr val="tx1"/>
              </a:buClr>
              <a:buSzPct val="75000"/>
              <a:buFont typeface="Wingdings" pitchFamily="2" charset="2"/>
              <a:buChar char="n"/>
            </a:pPr>
            <a:r>
              <a:rPr lang="en-US" altLang="en-US" sz="800" dirty="0"/>
              <a:t>At the same time, brief contributions are welcomed.</a:t>
            </a:r>
          </a:p>
          <a:p>
            <a:pPr>
              <a:lnSpc>
                <a:spcPct val="115000"/>
              </a:lnSpc>
              <a:buClr>
                <a:schemeClr val="tx1"/>
              </a:buClr>
              <a:buSzPct val="75000"/>
              <a:buFont typeface="Wingdings" pitchFamily="2" charset="2"/>
              <a:buChar char="n"/>
            </a:pPr>
            <a:r>
              <a:rPr lang="en-US" altLang="en-US" sz="800" dirty="0"/>
              <a:t>My commitment to you is to help you jobs.</a:t>
            </a:r>
          </a:p>
          <a:p>
            <a:pPr>
              <a:lnSpc>
                <a:spcPct val="125000"/>
              </a:lnSpc>
              <a:buClr>
                <a:schemeClr val="tx1"/>
              </a:buClr>
              <a:buSzPct val="75000"/>
              <a:buFont typeface="Wingdings" pitchFamily="2" charset="2"/>
              <a:buChar char="n"/>
            </a:pPr>
            <a:r>
              <a:rPr lang="en-US" altLang="en-US" sz="800" dirty="0"/>
              <a:t>Or looking at it another way, this is about bungie jumping, not bungie jumping.  </a:t>
            </a:r>
          </a:p>
          <a:p>
            <a:pPr>
              <a:lnSpc>
                <a:spcPct val="125000"/>
              </a:lnSpc>
              <a:buClr>
                <a:schemeClr val="tx1"/>
              </a:buClr>
              <a:buSzPct val="75000"/>
              <a:buFont typeface="Wingdings" pitchFamily="2" charset="2"/>
              <a:buChar char="n"/>
            </a:pPr>
            <a:r>
              <a:rPr lang="en-US" altLang="en-US" sz="800" dirty="0"/>
              <a:t>The “CREB” approach.</a:t>
            </a:r>
          </a:p>
          <a:p>
            <a:pPr marL="0" indent="0">
              <a:lnSpc>
                <a:spcPct val="125000"/>
              </a:lnSpc>
              <a:buClr>
                <a:schemeClr val="tx1"/>
              </a:buClr>
              <a:buSzPct val="75000"/>
              <a:buNone/>
            </a:pPr>
            <a:r>
              <a:rPr lang="en-US" altLang="en-US" sz="3400" dirty="0">
                <a:latin typeface="Arial" panose="020B0604020202020204" pitchFamily="34" charset="0"/>
                <a:cs typeface="Arial" panose="020B0604020202020204" pitchFamily="34" charset="0"/>
              </a:rPr>
              <a:t>Oh, my job is to speak, your job is to listen, if you get done before me you are free to go out to play. </a:t>
            </a:r>
          </a:p>
          <a:p>
            <a:pPr marL="0" indent="0">
              <a:lnSpc>
                <a:spcPct val="125000"/>
              </a:lnSpc>
              <a:buClr>
                <a:schemeClr val="tx1"/>
              </a:buClr>
              <a:buSzPct val="75000"/>
              <a:buNone/>
            </a:pPr>
            <a:r>
              <a:rPr lang="en-US" altLang="en-US" sz="3400" dirty="0">
                <a:latin typeface="Arial" panose="020B0604020202020204" pitchFamily="34" charset="0"/>
                <a:cs typeface="Arial" panose="020B0604020202020204" pitchFamily="34" charset="0"/>
              </a:rPr>
              <a:t>Or, looking at it another way, you can read 5 times faster than I can speak and I’m counting on that.</a:t>
            </a:r>
          </a:p>
        </p:txBody>
      </p:sp>
      <p:pic>
        <p:nvPicPr>
          <p:cNvPr id="3" name="Picture 2">
            <a:extLst>
              <a:ext uri="{FF2B5EF4-FFF2-40B4-BE49-F238E27FC236}">
                <a16:creationId xmlns:a16="http://schemas.microsoft.com/office/drawing/2014/main" id="{3D494521-CA86-C24A-86C6-DF4B75BEB719}"/>
              </a:ext>
            </a:extLst>
          </p:cNvPr>
          <p:cNvPicPr>
            <a:picLocks noChangeAspect="1"/>
          </p:cNvPicPr>
          <p:nvPr/>
        </p:nvPicPr>
        <p:blipFill>
          <a:blip r:embed="rId3"/>
          <a:stretch>
            <a:fillRect/>
          </a:stretch>
        </p:blipFill>
        <p:spPr>
          <a:xfrm>
            <a:off x="5105400" y="914400"/>
            <a:ext cx="6908800" cy="4781550"/>
          </a:xfrm>
          <a:prstGeom prst="rect">
            <a:avLst/>
          </a:prstGeom>
        </p:spPr>
      </p:pic>
      <p:sp>
        <p:nvSpPr>
          <p:cNvPr id="5" name="Rectangle 4">
            <a:extLst>
              <a:ext uri="{FF2B5EF4-FFF2-40B4-BE49-F238E27FC236}">
                <a16:creationId xmlns:a16="http://schemas.microsoft.com/office/drawing/2014/main" id="{2B214817-ADE5-A042-8400-A2D0C1942575}"/>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Tree>
    <p:extLst>
      <p:ext uri="{BB962C8B-B14F-4D97-AF65-F5344CB8AC3E}">
        <p14:creationId xmlns:p14="http://schemas.microsoft.com/office/powerpoint/2010/main" val="3848385769"/>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22BD43-13E9-CD45-9664-2FCE7D9D9CF0}"/>
              </a:ext>
            </a:extLst>
          </p:cNvPr>
          <p:cNvSpPr>
            <a:spLocks noGrp="1"/>
          </p:cNvSpPr>
          <p:nvPr>
            <p:ph idx="1"/>
          </p:nvPr>
        </p:nvSpPr>
        <p:spPr>
          <a:xfrm>
            <a:off x="515770" y="745121"/>
            <a:ext cx="5202667" cy="2226260"/>
          </a:xfrm>
        </p:spPr>
        <p:txBody>
          <a:bodyPr>
            <a:noAutofit/>
          </a:bodyPr>
          <a:lstStyle/>
          <a:p>
            <a:r>
              <a:rPr lang="en-US" sz="2500" b="1" dirty="0">
                <a:latin typeface="Arial" panose="020B0604020202020204" pitchFamily="34" charset="0"/>
                <a:cs typeface="Arial" panose="020B0604020202020204" pitchFamily="34" charset="0"/>
              </a:rPr>
              <a:t>Authors</a:t>
            </a:r>
            <a:r>
              <a:rPr lang="en-US" sz="2500" dirty="0">
                <a:latin typeface="Arial" panose="020B0604020202020204" pitchFamily="34" charset="0"/>
                <a:cs typeface="Arial" panose="020B0604020202020204" pitchFamily="34" charset="0"/>
              </a:rPr>
              <a:t> are the senior/executive management and legal leaders providing strategic direction in the form of all-encompassing ideology.</a:t>
            </a:r>
          </a:p>
          <a:p>
            <a:pPr marL="0" indent="0">
              <a:buNone/>
            </a:pPr>
            <a:endParaRPr lang="en-US" sz="25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Actualizers</a:t>
            </a:r>
            <a:r>
              <a:rPr lang="en-US" sz="2500" dirty="0">
                <a:latin typeface="Arial" panose="020B0604020202020204" pitchFamily="34" charset="0"/>
                <a:cs typeface="Arial" panose="020B0604020202020204" pitchFamily="34" charset="0"/>
              </a:rPr>
              <a:t> was the best term we could find that covered anyone and everyone who touched data, applications, content, database, systems, managers, archivists and anyone else.</a:t>
            </a:r>
            <a:br>
              <a:rPr lang="en-US" sz="2500" dirty="0">
                <a:latin typeface="Arial" panose="020B0604020202020204" pitchFamily="34" charset="0"/>
                <a:cs typeface="Arial" panose="020B0604020202020204" pitchFamily="34" charset="0"/>
              </a:rPr>
            </a:br>
            <a:endParaRPr lang="en-US" sz="25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B6FE3D0-ECDA-4047-932A-4D5132D9F907}"/>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8" name="Picture 7">
            <a:extLst>
              <a:ext uri="{FF2B5EF4-FFF2-40B4-BE49-F238E27FC236}">
                <a16:creationId xmlns:a16="http://schemas.microsoft.com/office/drawing/2014/main" id="{A5A74BD4-E1D1-F04D-A398-A5F2C66CC237}"/>
              </a:ext>
            </a:extLst>
          </p:cNvPr>
          <p:cNvPicPr>
            <a:picLocks noChangeAspect="1"/>
          </p:cNvPicPr>
          <p:nvPr/>
        </p:nvPicPr>
        <p:blipFill>
          <a:blip r:embed="rId2"/>
          <a:stretch>
            <a:fillRect/>
          </a:stretch>
        </p:blipFill>
        <p:spPr>
          <a:xfrm>
            <a:off x="5718437" y="1164821"/>
            <a:ext cx="6424850" cy="4393768"/>
          </a:xfrm>
          <a:prstGeom prst="rect">
            <a:avLst/>
          </a:prstGeom>
        </p:spPr>
      </p:pic>
      <p:sp>
        <p:nvSpPr>
          <p:cNvPr id="10" name="Title 1">
            <a:extLst>
              <a:ext uri="{FF2B5EF4-FFF2-40B4-BE49-F238E27FC236}">
                <a16:creationId xmlns:a16="http://schemas.microsoft.com/office/drawing/2014/main" id="{D312F42C-FC9C-3949-8EE7-744743E04FFC}"/>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TRust</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1572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ppt_x"/>
                                          </p:val>
                                        </p:tav>
                                        <p:tav tm="100000">
                                          <p:val>
                                            <p:strVal val="#ppt_x"/>
                                          </p:val>
                                        </p:tav>
                                      </p:tavLst>
                                    </p:anim>
                                    <p:anim calcmode="lin" valueType="num">
                                      <p:cBhvr additive="base">
                                        <p:cTn id="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6653B4-B185-AD45-8F7C-3D32839A3F83}"/>
              </a:ext>
            </a:extLst>
          </p:cNvPr>
          <p:cNvPicPr>
            <a:picLocks noChangeAspect="1"/>
          </p:cNvPicPr>
          <p:nvPr/>
        </p:nvPicPr>
        <p:blipFill>
          <a:blip r:embed="rId2"/>
          <a:stretch>
            <a:fillRect/>
          </a:stretch>
        </p:blipFill>
        <p:spPr>
          <a:xfrm>
            <a:off x="7361479" y="970030"/>
            <a:ext cx="4702101" cy="5273978"/>
          </a:xfrm>
          <a:prstGeom prst="rect">
            <a:avLst/>
          </a:prstGeom>
        </p:spPr>
      </p:pic>
      <p:sp>
        <p:nvSpPr>
          <p:cNvPr id="3" name="Content Placeholder 2">
            <a:extLst>
              <a:ext uri="{FF2B5EF4-FFF2-40B4-BE49-F238E27FC236}">
                <a16:creationId xmlns:a16="http://schemas.microsoft.com/office/drawing/2014/main" id="{BD22BD43-13E9-CD45-9664-2FCE7D9D9CF0}"/>
              </a:ext>
            </a:extLst>
          </p:cNvPr>
          <p:cNvSpPr>
            <a:spLocks noGrp="1"/>
          </p:cNvSpPr>
          <p:nvPr>
            <p:ph idx="1"/>
          </p:nvPr>
        </p:nvSpPr>
        <p:spPr>
          <a:xfrm>
            <a:off x="507748" y="709445"/>
            <a:ext cx="6853731" cy="949234"/>
          </a:xfrm>
        </p:spPr>
        <p:txBody>
          <a:bodyPr>
            <a:noAutofit/>
          </a:bodyPr>
          <a:lstStyle/>
          <a:p>
            <a:r>
              <a:rPr lang="en-US" sz="2300" b="1" dirty="0">
                <a:latin typeface="Arial" panose="020B0604020202020204" pitchFamily="34" charset="0"/>
                <a:cs typeface="Arial" panose="020B0604020202020204" pitchFamily="34" charset="0"/>
              </a:rPr>
              <a:t>Auditors</a:t>
            </a:r>
            <a:r>
              <a:rPr lang="en-US" sz="2300" dirty="0">
                <a:latin typeface="Arial" panose="020B0604020202020204" pitchFamily="34" charset="0"/>
                <a:cs typeface="Arial" panose="020B0604020202020204" pitchFamily="34" charset="0"/>
              </a:rPr>
              <a:t> may have the simplest role of checking on how actualizers followed authors’ policies.</a:t>
            </a:r>
          </a:p>
        </p:txBody>
      </p:sp>
      <p:sp>
        <p:nvSpPr>
          <p:cNvPr id="6" name="Rectangle 5">
            <a:extLst>
              <a:ext uri="{FF2B5EF4-FFF2-40B4-BE49-F238E27FC236}">
                <a16:creationId xmlns:a16="http://schemas.microsoft.com/office/drawing/2014/main" id="{5DAEBA42-8A47-FC47-B0BF-4AE1CA6B4DEE}"/>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9" name="Picture 8">
            <a:extLst>
              <a:ext uri="{FF2B5EF4-FFF2-40B4-BE49-F238E27FC236}">
                <a16:creationId xmlns:a16="http://schemas.microsoft.com/office/drawing/2014/main" id="{6FF9D84E-82F7-6C41-91BC-19B1D826BD13}"/>
              </a:ext>
            </a:extLst>
          </p:cNvPr>
          <p:cNvPicPr>
            <a:picLocks noChangeAspect="1"/>
          </p:cNvPicPr>
          <p:nvPr/>
        </p:nvPicPr>
        <p:blipFill>
          <a:blip r:embed="rId3"/>
          <a:stretch>
            <a:fillRect/>
          </a:stretch>
        </p:blipFill>
        <p:spPr>
          <a:xfrm>
            <a:off x="7361480" y="970030"/>
            <a:ext cx="4702101" cy="5178525"/>
          </a:xfrm>
          <a:prstGeom prst="rect">
            <a:avLst/>
          </a:prstGeom>
        </p:spPr>
      </p:pic>
      <p:sp>
        <p:nvSpPr>
          <p:cNvPr id="7" name="Title 1">
            <a:extLst>
              <a:ext uri="{FF2B5EF4-FFF2-40B4-BE49-F238E27FC236}">
                <a16:creationId xmlns:a16="http://schemas.microsoft.com/office/drawing/2014/main" id="{F6F7AD65-C40D-2B46-846D-57099FD322F2}"/>
              </a:ext>
            </a:extLst>
          </p:cNvPr>
          <p:cNvSpPr>
            <a:spLocks noGrp="1"/>
          </p:cNvSpPr>
          <p:nvPr>
            <p:ph type="title"/>
          </p:nvPr>
        </p:nvSpPr>
        <p:spPr>
          <a:xfrm>
            <a:off x="1141412" y="180368"/>
            <a:ext cx="9905998" cy="716482"/>
          </a:xfrm>
        </p:spPr>
        <p:txBody>
          <a:bodyPr>
            <a:normAutofit/>
          </a:bodyPr>
          <a:lstStyle/>
          <a:p>
            <a:r>
              <a:rPr lang="en-US" sz="2800" b="1" dirty="0">
                <a:latin typeface="Arial" panose="020B0604020202020204" pitchFamily="34" charset="0"/>
                <a:cs typeface="Arial" panose="020B0604020202020204" pitchFamily="34" charset="0"/>
              </a:rPr>
              <a:t>4 - TRust</a:t>
            </a:r>
            <a:r>
              <a:rPr lang="en-US" sz="2800" dirty="0">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850B4AC9-2808-F943-809A-FD07EDEFB2B9}"/>
              </a:ext>
            </a:extLst>
          </p:cNvPr>
          <p:cNvSpPr/>
          <p:nvPr/>
        </p:nvSpPr>
        <p:spPr>
          <a:xfrm>
            <a:off x="482576" y="1684144"/>
            <a:ext cx="6534911" cy="3985706"/>
          </a:xfrm>
          <a:prstGeom prst="rect">
            <a:avLst/>
          </a:prstGeom>
        </p:spPr>
        <p:txBody>
          <a:bodyPr wrap="square">
            <a:spAutoFit/>
          </a:bodyPr>
          <a:lstStyle/>
          <a:p>
            <a:pPr marL="342900" indent="-342900">
              <a:buFont typeface="Arial" panose="020B0604020202020204" pitchFamily="34" charset="0"/>
              <a:buChar char="•"/>
            </a:pPr>
            <a:r>
              <a:rPr lang="en-US" sz="2300" b="1" dirty="0">
                <a:latin typeface="Arial" panose="020B0604020202020204" pitchFamily="34" charset="0"/>
                <a:cs typeface="Arial" panose="020B0604020202020204" pitchFamily="34" charset="0"/>
              </a:rPr>
              <a:t>Analyzer</a:t>
            </a:r>
            <a:r>
              <a:rPr lang="en-US" sz="2300" dirty="0">
                <a:latin typeface="Arial" panose="020B0604020202020204" pitchFamily="34" charset="0"/>
                <a:cs typeface="Arial" panose="020B0604020202020204" pitchFamily="34" charset="0"/>
              </a:rPr>
              <a:t> reviews and checks the auditors (aka </a:t>
            </a:r>
            <a:r>
              <a:rPr lang="en-US" sz="2300" b="1" dirty="0">
                <a:latin typeface="Arial" panose="020B0604020202020204" pitchFamily="34" charset="0"/>
                <a:cs typeface="Arial" panose="020B0604020202020204" pitchFamily="34" charset="0"/>
              </a:rPr>
              <a:t>audit the auditor</a:t>
            </a:r>
            <a:r>
              <a:rPr lang="en-US" sz="2300" dirty="0">
                <a:latin typeface="Arial" panose="020B0604020202020204" pitchFamily="34" charset="0"/>
                <a:cs typeface="Arial" panose="020B0604020202020204" pitchFamily="34" charset="0"/>
              </a:rPr>
              <a:t>) to determine if the auditors are practicing their processes and documentation uniformly and universally across the enterprise.  In addition, given increasingly compliance and regulatory oversight the Analyzers provide an additional </a:t>
            </a:r>
            <a:r>
              <a:rPr lang="en-US" sz="2300" b="1" dirty="0">
                <a:latin typeface="Arial" panose="020B0604020202020204" pitchFamily="34" charset="0"/>
                <a:cs typeface="Arial" panose="020B0604020202020204" pitchFamily="34" charset="0"/>
              </a:rPr>
              <a:t>independent layer of review and analysis</a:t>
            </a:r>
            <a:r>
              <a:rPr lang="en-US" sz="2300" dirty="0">
                <a:latin typeface="Arial" panose="020B0604020202020204" pitchFamily="34" charset="0"/>
                <a:cs typeface="Arial" panose="020B0604020202020204" pitchFamily="34" charset="0"/>
              </a:rPr>
              <a:t>.   This additional layer of review is that the balancing security and privacy is getting more, not less complex.</a:t>
            </a:r>
          </a:p>
        </p:txBody>
      </p:sp>
      <p:pic>
        <p:nvPicPr>
          <p:cNvPr id="8" name="Picture 7">
            <a:extLst>
              <a:ext uri="{FF2B5EF4-FFF2-40B4-BE49-F238E27FC236}">
                <a16:creationId xmlns:a16="http://schemas.microsoft.com/office/drawing/2014/main" id="{449A55AB-D0B7-D045-84D8-CEE4C39ACFAB}"/>
              </a:ext>
            </a:extLst>
          </p:cNvPr>
          <p:cNvPicPr>
            <a:picLocks noChangeAspect="1"/>
          </p:cNvPicPr>
          <p:nvPr/>
        </p:nvPicPr>
        <p:blipFill>
          <a:blip r:embed="rId4"/>
          <a:stretch>
            <a:fillRect/>
          </a:stretch>
        </p:blipFill>
        <p:spPr>
          <a:xfrm>
            <a:off x="7145907" y="3226767"/>
            <a:ext cx="5046093" cy="2043312"/>
          </a:xfrm>
          <a:prstGeom prst="rect">
            <a:avLst/>
          </a:prstGeom>
        </p:spPr>
      </p:pic>
    </p:spTree>
    <p:extLst>
      <p:ext uri="{BB962C8B-B14F-4D97-AF65-F5344CB8AC3E}">
        <p14:creationId xmlns:p14="http://schemas.microsoft.com/office/powerpoint/2010/main" val="629540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3000"/>
                                        <p:tgtEl>
                                          <p:spTgt spid="9"/>
                                        </p:tgtEl>
                                      </p:cBhvr>
                                    </p:animEffect>
                                  </p:childTnLst>
                                </p:cTn>
                              </p:par>
                              <p:par>
                                <p:cTn id="8" presetID="2" presetClass="entr" presetSubtype="4"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16572" y="1220787"/>
            <a:ext cx="6493827" cy="3541714"/>
          </a:xfrm>
        </p:spPr>
        <p:txBody>
          <a:bodyPr>
            <a:noAutofit/>
          </a:bodyPr>
          <a:lstStyle/>
          <a:p>
            <a:r>
              <a:rPr lang="en-US" sz="3000" dirty="0"/>
              <a:t>The new social CEO - reports of CEOs spending more than 50% of their time articulating and </a:t>
            </a:r>
            <a:r>
              <a:rPr lang="en-US" sz="3000" u="sng" dirty="0"/>
              <a:t>defending</a:t>
            </a:r>
            <a:r>
              <a:rPr lang="en-US" sz="3000" dirty="0"/>
              <a:t> themselves and the company on public policy issues.  They thought they had lobbyists but they are the chief lobbyist.</a:t>
            </a:r>
          </a:p>
          <a:p>
            <a:r>
              <a:rPr lang="en-US" sz="3000" dirty="0"/>
              <a:t>Source </a:t>
            </a:r>
            <a:r>
              <a:rPr lang="en-US" sz="3000" dirty="0">
                <a:hlinkClick r:id="rId2"/>
              </a:rPr>
              <a:t>Fortune</a:t>
            </a:r>
            <a:endParaRPr lang="en-US" sz="3000" dirty="0"/>
          </a:p>
        </p:txBody>
      </p:sp>
      <p:pic>
        <p:nvPicPr>
          <p:cNvPr id="2" name="Picture 1"/>
          <p:cNvPicPr>
            <a:picLocks noChangeAspect="1"/>
          </p:cNvPicPr>
          <p:nvPr/>
        </p:nvPicPr>
        <p:blipFill>
          <a:blip r:embed="rId3"/>
          <a:stretch>
            <a:fillRect/>
          </a:stretch>
        </p:blipFill>
        <p:spPr>
          <a:xfrm>
            <a:off x="6857134" y="942308"/>
            <a:ext cx="3988579" cy="5035581"/>
          </a:xfrm>
          <a:prstGeom prst="rect">
            <a:avLst/>
          </a:prstGeom>
        </p:spPr>
      </p:pic>
      <p:sp>
        <p:nvSpPr>
          <p:cNvPr id="6" name="Rectangle 5"/>
          <p:cNvSpPr/>
          <p:nvPr/>
        </p:nvSpPr>
        <p:spPr>
          <a:xfrm>
            <a:off x="6857134" y="5977889"/>
            <a:ext cx="3601692" cy="369332"/>
          </a:xfrm>
          <a:prstGeom prst="rect">
            <a:avLst/>
          </a:prstGeom>
        </p:spPr>
        <p:txBody>
          <a:bodyPr wrap="none">
            <a:spAutoFit/>
          </a:bodyPr>
          <a:lstStyle/>
          <a:p>
            <a:r>
              <a:rPr lang="en-US" dirty="0"/>
              <a:t>Courtesy: IBM - Thomas J. Watson, Jr.</a:t>
            </a:r>
          </a:p>
        </p:txBody>
      </p:sp>
      <p:sp>
        <p:nvSpPr>
          <p:cNvPr id="7" name="Rectangle 6">
            <a:extLst>
              <a:ext uri="{FF2B5EF4-FFF2-40B4-BE49-F238E27FC236}">
                <a16:creationId xmlns:a16="http://schemas.microsoft.com/office/drawing/2014/main" id="{18CC43AA-5551-8043-9CE7-8F1B6246F04F}"/>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8" name="Title 1">
            <a:extLst>
              <a:ext uri="{FF2B5EF4-FFF2-40B4-BE49-F238E27FC236}">
                <a16:creationId xmlns:a16="http://schemas.microsoft.com/office/drawing/2014/main" id="{5E405017-D057-2444-8FE9-15F6EA7CA19D}"/>
              </a:ext>
            </a:extLst>
          </p:cNvPr>
          <p:cNvSpPr txBox="1">
            <a:spLocks/>
          </p:cNvSpPr>
          <p:nvPr/>
        </p:nvSpPr>
        <p:spPr>
          <a:xfrm>
            <a:off x="1143001" y="234534"/>
            <a:ext cx="10275848" cy="707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5 – TEAM </a:t>
            </a:r>
            <a:r>
              <a:rPr lang="en-US" sz="2800" dirty="0">
                <a:latin typeface="Arial" panose="020B0604020202020204" pitchFamily="34" charset="0"/>
                <a:cs typeface="Arial" panose="020B0604020202020204" pitchFamily="34" charset="0"/>
              </a:rPr>
              <a:t>– CEO As CRO – Chief Reputation Officer</a:t>
            </a:r>
          </a:p>
        </p:txBody>
      </p:sp>
    </p:spTree>
    <p:extLst>
      <p:ext uri="{BB962C8B-B14F-4D97-AF65-F5344CB8AC3E}">
        <p14:creationId xmlns:p14="http://schemas.microsoft.com/office/powerpoint/2010/main" val="724980501"/>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23997E2-4D7D-A74E-B6CD-D24CDBA92B04}"/>
              </a:ext>
            </a:extLst>
          </p:cNvPr>
          <p:cNvSpPr>
            <a:spLocks noGrp="1"/>
          </p:cNvSpPr>
          <p:nvPr>
            <p:ph idx="1"/>
          </p:nvPr>
        </p:nvSpPr>
        <p:spPr>
          <a:xfrm>
            <a:off x="810630" y="1017938"/>
            <a:ext cx="9693818" cy="4811362"/>
          </a:xfrm>
        </p:spPr>
        <p:txBody>
          <a:bodyPr>
            <a:noAutofit/>
          </a:bodyPr>
          <a:lstStyle/>
          <a:p>
            <a:pPr marL="0" indent="0">
              <a:buNone/>
            </a:pP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areas where building your own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internal Ultra social network </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 key to industry, market and company leadership as it:</a:t>
            </a:r>
          </a:p>
          <a:p>
            <a:pPr lvl="1"/>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Improves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 Leadership</a:t>
            </a:r>
          </a:p>
          <a:p>
            <a:pPr lvl="1"/>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Guides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Influencer Marketing</a:t>
            </a:r>
          </a:p>
          <a:p>
            <a:pPr lvl="1"/>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Accelerates channel engagement</a:t>
            </a:r>
          </a:p>
          <a:p>
            <a:pPr lvl="1"/>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Improves sales lead generation</a:t>
            </a:r>
          </a:p>
          <a:p>
            <a:pPr lvl="1"/>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Mitigates social media crises</a:t>
            </a:r>
          </a:p>
          <a:p>
            <a:pPr lvl="1"/>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Works on solving toxic culture issues </a:t>
            </a:r>
          </a:p>
          <a:p>
            <a:pPr marL="457189" lvl="1" indent="0">
              <a:buNone/>
            </a:pPr>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4668E5D-9B3F-0C40-8194-D70B86292BA0}"/>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7" name="Picture 6">
            <a:extLst>
              <a:ext uri="{FF2B5EF4-FFF2-40B4-BE49-F238E27FC236}">
                <a16:creationId xmlns:a16="http://schemas.microsoft.com/office/drawing/2014/main" id="{E495C368-9916-EB4C-A1E0-6F8A66990ED1}"/>
              </a:ext>
            </a:extLst>
          </p:cNvPr>
          <p:cNvPicPr>
            <a:picLocks noChangeAspect="1"/>
          </p:cNvPicPr>
          <p:nvPr/>
        </p:nvPicPr>
        <p:blipFill>
          <a:blip r:embed="rId2"/>
          <a:stretch>
            <a:fillRect/>
          </a:stretch>
        </p:blipFill>
        <p:spPr>
          <a:xfrm>
            <a:off x="6993066" y="2162889"/>
            <a:ext cx="5198934" cy="2903381"/>
          </a:xfrm>
          <a:prstGeom prst="rect">
            <a:avLst/>
          </a:prstGeom>
        </p:spPr>
      </p:pic>
      <p:sp>
        <p:nvSpPr>
          <p:cNvPr id="5" name="Title 1">
            <a:extLst>
              <a:ext uri="{FF2B5EF4-FFF2-40B4-BE49-F238E27FC236}">
                <a16:creationId xmlns:a16="http://schemas.microsoft.com/office/drawing/2014/main" id="{FE5D4F83-F56B-2748-86AB-1FE913F263E2}"/>
              </a:ext>
            </a:extLst>
          </p:cNvPr>
          <p:cNvSpPr txBox="1">
            <a:spLocks/>
          </p:cNvSpPr>
          <p:nvPr/>
        </p:nvSpPr>
        <p:spPr>
          <a:xfrm>
            <a:off x="1143001" y="234534"/>
            <a:ext cx="10275848" cy="707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5 – TEAM – FOCUS ON REPUTATION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6676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ppt_x"/>
                                          </p:val>
                                        </p:tav>
                                        <p:tav tm="100000">
                                          <p:val>
                                            <p:strVal val="#ppt_x"/>
                                          </p:val>
                                        </p:tav>
                                      </p:tavLst>
                                    </p:anim>
                                    <p:anim calcmode="lin" valueType="num">
                                      <p:cBhvr additive="base">
                                        <p:cTn id="8" dur="3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14" presetClass="entr" presetSubtype="1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par>
                          <p:cTn id="13" fill="hold">
                            <p:stCondLst>
                              <p:cond delay="3500"/>
                            </p:stCondLst>
                            <p:childTnLst>
                              <p:par>
                                <p:cTn id="14" presetID="14" presetClass="entr" presetSubtype="1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4000"/>
                            </p:stCondLst>
                            <p:childTnLst>
                              <p:par>
                                <p:cTn id="18" presetID="14" presetClass="entr" presetSubtype="10"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par>
                          <p:cTn id="21" fill="hold">
                            <p:stCondLst>
                              <p:cond delay="4500"/>
                            </p:stCondLst>
                            <p:childTnLst>
                              <p:par>
                                <p:cTn id="22" presetID="14" presetClass="entr" presetSubtype="10" fill="hold" grpId="0"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4" dur="500"/>
                                        <p:tgtEl>
                                          <p:spTgt spid="4">
                                            <p:txEl>
                                              <p:pRg st="3" end="3"/>
                                            </p:txEl>
                                          </p:spTgt>
                                        </p:tgtEl>
                                      </p:cBhvr>
                                    </p:animEffect>
                                  </p:childTnLst>
                                </p:cTn>
                              </p:par>
                            </p:childTnLst>
                          </p:cTn>
                        </p:par>
                        <p:par>
                          <p:cTn id="25" fill="hold">
                            <p:stCondLst>
                              <p:cond delay="5000"/>
                            </p:stCondLst>
                            <p:childTnLst>
                              <p:par>
                                <p:cTn id="26" presetID="14" presetClass="entr" presetSubtype="10"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par>
                          <p:cTn id="29" fill="hold">
                            <p:stCondLst>
                              <p:cond delay="5500"/>
                            </p:stCondLst>
                            <p:childTnLst>
                              <p:par>
                                <p:cTn id="30" presetID="14" presetClass="entr" presetSubtype="10"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88BA4-8E08-6A41-9A2A-2DF7298B449E}"/>
              </a:ext>
            </a:extLst>
          </p:cNvPr>
          <p:cNvSpPr>
            <a:spLocks noGrp="1"/>
          </p:cNvSpPr>
          <p:nvPr>
            <p:ph idx="1"/>
          </p:nvPr>
        </p:nvSpPr>
        <p:spPr>
          <a:xfrm>
            <a:off x="851076" y="1065290"/>
            <a:ext cx="3233540" cy="3541714"/>
          </a:xfrm>
        </p:spPr>
        <p:txBody>
          <a:bodyPr>
            <a:noAutofit/>
          </a:bodyPr>
          <a:lstStyle/>
          <a:p>
            <a:pPr marL="0" indent="0">
              <a:buNone/>
            </a:pPr>
            <a:r>
              <a:rPr lang="en-US" sz="2600" dirty="0">
                <a:latin typeface="Arial" panose="020B0604020202020204" pitchFamily="34" charset="0"/>
                <a:cs typeface="Arial" panose="020B0604020202020204" pitchFamily="34" charset="0"/>
              </a:rPr>
              <a:t>Not where are customers now and but where are they going and how fast can you “walk in their moccasins” now and in the future – </a:t>
            </a:r>
            <a:r>
              <a:rPr lang="en-US" sz="2600" b="1" dirty="0">
                <a:latin typeface="Arial" panose="020B0604020202020204" pitchFamily="34" charset="0"/>
                <a:cs typeface="Arial" panose="020B0604020202020204" pitchFamily="34" charset="0"/>
              </a:rPr>
              <a:t>will you meet them at the bottom?</a:t>
            </a:r>
            <a:br>
              <a:rPr lang="en-US"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314BF56-46C3-644C-B103-57F3D0FA82E7}"/>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9" name="Content Placeholder 4">
            <a:extLst>
              <a:ext uri="{FF2B5EF4-FFF2-40B4-BE49-F238E27FC236}">
                <a16:creationId xmlns:a16="http://schemas.microsoft.com/office/drawing/2014/main" id="{E3347D05-CDB1-9242-9D2E-4572BEFE22A3}"/>
              </a:ext>
            </a:extLst>
          </p:cNvPr>
          <p:cNvPicPr>
            <a:picLocks noChangeAspect="1"/>
          </p:cNvPicPr>
          <p:nvPr/>
        </p:nvPicPr>
        <p:blipFill>
          <a:blip r:embed="rId2"/>
          <a:stretch>
            <a:fillRect/>
          </a:stretch>
        </p:blipFill>
        <p:spPr>
          <a:xfrm>
            <a:off x="4084616" y="1164258"/>
            <a:ext cx="7076673" cy="4722192"/>
          </a:xfrm>
          <a:prstGeom prst="rect">
            <a:avLst/>
          </a:prstGeom>
        </p:spPr>
      </p:pic>
      <p:sp>
        <p:nvSpPr>
          <p:cNvPr id="6" name="Content Placeholder 2">
            <a:extLst>
              <a:ext uri="{FF2B5EF4-FFF2-40B4-BE49-F238E27FC236}">
                <a16:creationId xmlns:a16="http://schemas.microsoft.com/office/drawing/2014/main" id="{A2D81A46-0889-7A47-A055-72907243B54C}"/>
              </a:ext>
            </a:extLst>
          </p:cNvPr>
          <p:cNvSpPr txBox="1">
            <a:spLocks/>
          </p:cNvSpPr>
          <p:nvPr/>
        </p:nvSpPr>
        <p:spPr>
          <a:xfrm>
            <a:off x="6756576" y="5886450"/>
            <a:ext cx="3027403" cy="55165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600" dirty="0">
                <a:latin typeface="Arial" panose="020B0604020202020204" pitchFamily="34" charset="0"/>
                <a:cs typeface="Arial" panose="020B0604020202020204" pitchFamily="34" charset="0"/>
              </a:rPr>
              <a:t>Expect 4x4</a:t>
            </a:r>
          </a:p>
        </p:txBody>
      </p:sp>
      <p:sp>
        <p:nvSpPr>
          <p:cNvPr id="10" name="Title 1">
            <a:extLst>
              <a:ext uri="{FF2B5EF4-FFF2-40B4-BE49-F238E27FC236}">
                <a16:creationId xmlns:a16="http://schemas.microsoft.com/office/drawing/2014/main" id="{BF1B22E9-1A72-4849-AB7D-F3F8DFA0FC17}"/>
              </a:ext>
            </a:extLst>
          </p:cNvPr>
          <p:cNvSpPr>
            <a:spLocks noGrp="1"/>
          </p:cNvSpPr>
          <p:nvPr>
            <p:ph type="title"/>
          </p:nvPr>
        </p:nvSpPr>
        <p:spPr>
          <a:xfrm>
            <a:off x="1141412" y="199417"/>
            <a:ext cx="9905998" cy="772132"/>
          </a:xfrm>
        </p:spPr>
        <p:txBody>
          <a:bodyPr>
            <a:noAutofit/>
          </a:bodyPr>
          <a:lstStyle/>
          <a:p>
            <a:r>
              <a:rPr lang="en-US" sz="2800" b="1" dirty="0">
                <a:latin typeface="Arial" panose="020B0604020202020204" pitchFamily="34" charset="0"/>
                <a:cs typeface="Arial" panose="020B0604020202020204" pitchFamily="34" charset="0"/>
              </a:rPr>
              <a:t>6 - Trends</a:t>
            </a:r>
            <a:r>
              <a:rPr lang="en-US" sz="2800" dirty="0">
                <a:latin typeface="Arial" panose="020B0604020202020204" pitchFamily="34" charset="0"/>
                <a:cs typeface="Arial" panose="020B0604020202020204" pitchFamily="34" charset="0"/>
              </a:rPr>
              <a:t> - Direct, not predict or react </a:t>
            </a:r>
          </a:p>
        </p:txBody>
      </p:sp>
    </p:spTree>
    <p:extLst>
      <p:ext uri="{BB962C8B-B14F-4D97-AF65-F5344CB8AC3E}">
        <p14:creationId xmlns:p14="http://schemas.microsoft.com/office/powerpoint/2010/main" val="31445602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down)">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linds(horizontal)">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60CA80E-6B94-8D42-A798-116F1F8BFF45}"/>
              </a:ext>
            </a:extLst>
          </p:cNvPr>
          <p:cNvSpPr>
            <a:spLocks noGrp="1" noChangeArrowheads="1"/>
          </p:cNvSpPr>
          <p:nvPr>
            <p:ph type="title"/>
          </p:nvPr>
        </p:nvSpPr>
        <p:spPr>
          <a:xfrm>
            <a:off x="3495903" y="445565"/>
            <a:ext cx="7550150" cy="990600"/>
          </a:xfrm>
          <a:noFill/>
        </p:spPr>
        <p:txBody>
          <a:bodyPr>
            <a:normAutofit fontScale="90000"/>
          </a:bodyPr>
          <a:lstStyle/>
          <a:p>
            <a:br>
              <a:rPr lang="en-US" altLang="en-US" dirty="0">
                <a:solidFill>
                  <a:srgbClr val="FAFD00"/>
                </a:solidFill>
              </a:rPr>
            </a:br>
            <a:r>
              <a:rPr lang="en-US" altLang="en-US" sz="4000" dirty="0">
                <a:solidFill>
                  <a:srgbClr val="FAFD00"/>
                </a:solidFill>
              </a:rPr>
              <a:t>FUTURE </a:t>
            </a:r>
            <a:r>
              <a:rPr lang="en-US" altLang="en-US" sz="4000" dirty="0"/>
              <a:t>INTELLIGENCE Industry</a:t>
            </a:r>
          </a:p>
        </p:txBody>
      </p:sp>
      <p:sp>
        <p:nvSpPr>
          <p:cNvPr id="22531" name="Rectangle 3">
            <a:extLst>
              <a:ext uri="{FF2B5EF4-FFF2-40B4-BE49-F238E27FC236}">
                <a16:creationId xmlns:a16="http://schemas.microsoft.com/office/drawing/2014/main" id="{BD59522A-7E20-1045-9D4F-B0949805F3EF}"/>
              </a:ext>
            </a:extLst>
          </p:cNvPr>
          <p:cNvSpPr>
            <a:spLocks noChangeArrowheads="1"/>
          </p:cNvSpPr>
          <p:nvPr/>
        </p:nvSpPr>
        <p:spPr bwMode="auto">
          <a:xfrm>
            <a:off x="4039192" y="2950640"/>
            <a:ext cx="5111750" cy="1892300"/>
          </a:xfrm>
          <a:prstGeom prst="rect">
            <a:avLst/>
          </a:prstGeom>
          <a:solidFill>
            <a:srgbClr val="037C03"/>
          </a:solidFill>
          <a:ln w="12700">
            <a:solidFill>
              <a:schemeClr val="tx1"/>
            </a:solidFill>
            <a:miter lim="800000"/>
            <a:headEnd/>
            <a:tailEnd/>
          </a:ln>
          <a:effectLst>
            <a:outerShdw dist="107763" dir="2700000" algn="ctr" rotWithShape="0">
              <a:schemeClr val="bg2"/>
            </a:outerShdw>
          </a:effectLst>
        </p:spPr>
        <p:txBody>
          <a:bodyPr wrap="none" lIns="90488" tIns="44450" rIns="90488" bIns="4445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pPr>
            <a:endParaRPr lang="en-US" altLang="en-US" b="1" dirty="0"/>
          </a:p>
          <a:p>
            <a:pPr algn="ctr">
              <a:lnSpc>
                <a:spcPct val="90000"/>
              </a:lnSpc>
            </a:pPr>
            <a:endParaRPr lang="en-US" altLang="en-US" b="1" dirty="0"/>
          </a:p>
          <a:p>
            <a:pPr algn="ctr">
              <a:lnSpc>
                <a:spcPct val="90000"/>
              </a:lnSpc>
            </a:pPr>
            <a:endParaRPr lang="en-US" altLang="en-US" b="1" dirty="0"/>
          </a:p>
          <a:p>
            <a:pPr algn="ctr">
              <a:lnSpc>
                <a:spcPct val="90000"/>
              </a:lnSpc>
            </a:pPr>
            <a:r>
              <a:rPr lang="en-US" altLang="en-US" b="1" dirty="0"/>
              <a:t>Devices P2M to M2M               </a:t>
            </a:r>
          </a:p>
        </p:txBody>
      </p:sp>
      <p:sp>
        <p:nvSpPr>
          <p:cNvPr id="22532" name="Rectangle 4">
            <a:extLst>
              <a:ext uri="{FF2B5EF4-FFF2-40B4-BE49-F238E27FC236}">
                <a16:creationId xmlns:a16="http://schemas.microsoft.com/office/drawing/2014/main" id="{270A42AC-AE4B-5241-9FBF-E15B9CC41E39}"/>
              </a:ext>
            </a:extLst>
          </p:cNvPr>
          <p:cNvSpPr>
            <a:spLocks noChangeArrowheads="1"/>
          </p:cNvSpPr>
          <p:nvPr/>
        </p:nvSpPr>
        <p:spPr bwMode="auto">
          <a:xfrm>
            <a:off x="4305892" y="1598090"/>
            <a:ext cx="2673350" cy="244475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90488" tIns="44450" rIns="90488" bIns="44450" anchor="ctr"/>
          <a:lstStyle/>
          <a:p>
            <a:pPr algn="ctr">
              <a:lnSpc>
                <a:spcPct val="90000"/>
              </a:lnSpc>
              <a:defRPr/>
            </a:pPr>
            <a:r>
              <a:rPr lang="en-US" altLang="en-US" sz="2800" b="1" dirty="0">
                <a:effectLst>
                  <a:outerShdw blurRad="38100" dist="38100" dir="2700000" algn="tl">
                    <a:srgbClr val="000000"/>
                  </a:outerShdw>
                </a:effectLst>
              </a:rPr>
              <a:t>Cloud Streaming</a:t>
            </a:r>
            <a:r>
              <a:rPr lang="en-US" altLang="en-US" sz="2800" b="1" dirty="0">
                <a:solidFill>
                  <a:srgbClr val="FC0128"/>
                </a:solidFill>
                <a:effectLst>
                  <a:outerShdw blurRad="38100" dist="38100" dir="2700000" algn="tl">
                    <a:srgbClr val="000000"/>
                  </a:outerShdw>
                </a:effectLst>
              </a:rPr>
              <a:t> </a:t>
            </a:r>
            <a:endParaRPr lang="en-US" altLang="en-US" sz="2800" b="1" dirty="0">
              <a:effectLst>
                <a:outerShdw blurRad="38100" dist="38100" dir="2700000" algn="tl">
                  <a:srgbClr val="000000"/>
                </a:outerShdw>
              </a:effectLst>
            </a:endParaRPr>
          </a:p>
        </p:txBody>
      </p:sp>
      <p:sp>
        <p:nvSpPr>
          <p:cNvPr id="22533" name="Line 5">
            <a:extLst>
              <a:ext uri="{FF2B5EF4-FFF2-40B4-BE49-F238E27FC236}">
                <a16:creationId xmlns:a16="http://schemas.microsoft.com/office/drawing/2014/main" id="{0D2FBEA5-4695-FE4E-B740-108B67A4AD51}"/>
              </a:ext>
            </a:extLst>
          </p:cNvPr>
          <p:cNvSpPr>
            <a:spLocks noChangeShapeType="1"/>
          </p:cNvSpPr>
          <p:nvPr/>
        </p:nvSpPr>
        <p:spPr bwMode="auto">
          <a:xfrm>
            <a:off x="3423242" y="1215503"/>
            <a:ext cx="0" cy="4267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4" name="Line 6">
            <a:extLst>
              <a:ext uri="{FF2B5EF4-FFF2-40B4-BE49-F238E27FC236}">
                <a16:creationId xmlns:a16="http://schemas.microsoft.com/office/drawing/2014/main" id="{61B389A4-AC83-3740-9271-D9CBF41F0EB4}"/>
              </a:ext>
            </a:extLst>
          </p:cNvPr>
          <p:cNvSpPr>
            <a:spLocks noChangeShapeType="1"/>
          </p:cNvSpPr>
          <p:nvPr/>
        </p:nvSpPr>
        <p:spPr bwMode="auto">
          <a:xfrm>
            <a:off x="3442292" y="5463653"/>
            <a:ext cx="6172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5" name="Rectangle 7">
            <a:extLst>
              <a:ext uri="{FF2B5EF4-FFF2-40B4-BE49-F238E27FC236}">
                <a16:creationId xmlns:a16="http://schemas.microsoft.com/office/drawing/2014/main" id="{D0C47C31-B4EA-804C-8C35-9641D7A9C24C}"/>
              </a:ext>
            </a:extLst>
          </p:cNvPr>
          <p:cNvSpPr>
            <a:spLocks noChangeArrowheads="1"/>
          </p:cNvSpPr>
          <p:nvPr/>
        </p:nvSpPr>
        <p:spPr bwMode="auto">
          <a:xfrm>
            <a:off x="3370856" y="5536678"/>
            <a:ext cx="1716087"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90000"/>
              </a:lnSpc>
              <a:defRPr/>
            </a:pPr>
            <a:r>
              <a:rPr lang="en-US" altLang="en-US" sz="3200" b="1" dirty="0">
                <a:solidFill>
                  <a:srgbClr val="114FFB"/>
                </a:solidFill>
                <a:effectLst>
                  <a:outerShdw blurRad="38100" dist="38100" dir="2700000" algn="tl">
                    <a:srgbClr val="000000"/>
                  </a:outerShdw>
                </a:effectLst>
              </a:rPr>
              <a:t>Conduit</a:t>
            </a:r>
          </a:p>
        </p:txBody>
      </p:sp>
      <p:sp>
        <p:nvSpPr>
          <p:cNvPr id="22536" name="Rectangle 8">
            <a:extLst>
              <a:ext uri="{FF2B5EF4-FFF2-40B4-BE49-F238E27FC236}">
                <a16:creationId xmlns:a16="http://schemas.microsoft.com/office/drawing/2014/main" id="{4466E5D5-DA5D-D846-8792-37BB33242C9C}"/>
              </a:ext>
            </a:extLst>
          </p:cNvPr>
          <p:cNvSpPr>
            <a:spLocks noChangeArrowheads="1"/>
          </p:cNvSpPr>
          <p:nvPr/>
        </p:nvSpPr>
        <p:spPr bwMode="auto">
          <a:xfrm>
            <a:off x="8552455" y="5536678"/>
            <a:ext cx="1738312"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90000"/>
              </a:lnSpc>
              <a:defRPr/>
            </a:pPr>
            <a:r>
              <a:rPr lang="en-US" altLang="en-US" sz="3200" b="1" dirty="0">
                <a:solidFill>
                  <a:srgbClr val="00FF00"/>
                </a:solidFill>
                <a:effectLst>
                  <a:outerShdw blurRad="38100" dist="38100" dir="2700000" algn="tl">
                    <a:srgbClr val="000000"/>
                  </a:outerShdw>
                </a:effectLst>
              </a:rPr>
              <a:t>Fashion</a:t>
            </a:r>
          </a:p>
        </p:txBody>
      </p:sp>
      <p:sp>
        <p:nvSpPr>
          <p:cNvPr id="22537" name="Rectangle 9">
            <a:extLst>
              <a:ext uri="{FF2B5EF4-FFF2-40B4-BE49-F238E27FC236}">
                <a16:creationId xmlns:a16="http://schemas.microsoft.com/office/drawing/2014/main" id="{572C2268-FC07-5445-BE54-0D821775FEF5}"/>
              </a:ext>
            </a:extLst>
          </p:cNvPr>
          <p:cNvSpPr>
            <a:spLocks noChangeArrowheads="1"/>
          </p:cNvSpPr>
          <p:nvPr/>
        </p:nvSpPr>
        <p:spPr bwMode="auto">
          <a:xfrm rot="16200000">
            <a:off x="2035768" y="1896758"/>
            <a:ext cx="2066925"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90000"/>
              </a:lnSpc>
              <a:defRPr/>
            </a:pPr>
            <a:r>
              <a:rPr lang="en-US" altLang="en-US" sz="3200" b="1" dirty="0">
                <a:solidFill>
                  <a:srgbClr val="FC0128"/>
                </a:solidFill>
                <a:effectLst>
                  <a:outerShdw blurRad="38100" dist="38100" dir="2700000" algn="tl">
                    <a:srgbClr val="000000"/>
                  </a:outerShdw>
                </a:effectLst>
              </a:rPr>
              <a:t>Services</a:t>
            </a:r>
          </a:p>
        </p:txBody>
      </p:sp>
      <p:sp>
        <p:nvSpPr>
          <p:cNvPr id="22538" name="Rectangle 10">
            <a:extLst>
              <a:ext uri="{FF2B5EF4-FFF2-40B4-BE49-F238E27FC236}">
                <a16:creationId xmlns:a16="http://schemas.microsoft.com/office/drawing/2014/main" id="{B3AF78E3-23DB-124D-BB12-345EE6FB1C5C}"/>
              </a:ext>
            </a:extLst>
          </p:cNvPr>
          <p:cNvSpPr>
            <a:spLocks noChangeArrowheads="1"/>
          </p:cNvSpPr>
          <p:nvPr/>
        </p:nvSpPr>
        <p:spPr bwMode="auto">
          <a:xfrm rot="16200000">
            <a:off x="2322365" y="4114495"/>
            <a:ext cx="1630255"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90000"/>
              </a:lnSpc>
              <a:defRPr/>
            </a:pPr>
            <a:r>
              <a:rPr lang="en-US" altLang="en-US" sz="3200" b="1" dirty="0">
                <a:solidFill>
                  <a:srgbClr val="00FF00"/>
                </a:solidFill>
                <a:effectLst>
                  <a:outerShdw blurRad="38100" dist="38100" dir="2700000" algn="tl">
                    <a:srgbClr val="000000"/>
                  </a:outerShdw>
                </a:effectLst>
              </a:rPr>
              <a:t>Products</a:t>
            </a:r>
          </a:p>
        </p:txBody>
      </p:sp>
      <p:sp>
        <p:nvSpPr>
          <p:cNvPr id="22539" name="Rectangle 11">
            <a:extLst>
              <a:ext uri="{FF2B5EF4-FFF2-40B4-BE49-F238E27FC236}">
                <a16:creationId xmlns:a16="http://schemas.microsoft.com/office/drawing/2014/main" id="{F4ADA3B7-03F3-D943-9EE7-A406244530A5}"/>
              </a:ext>
            </a:extLst>
          </p:cNvPr>
          <p:cNvSpPr>
            <a:spLocks noChangeArrowheads="1"/>
          </p:cNvSpPr>
          <p:nvPr/>
        </p:nvSpPr>
        <p:spPr bwMode="auto">
          <a:xfrm>
            <a:off x="5958481" y="5536678"/>
            <a:ext cx="1749425"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90000"/>
              </a:lnSpc>
              <a:defRPr/>
            </a:pPr>
            <a:r>
              <a:rPr lang="en-US" altLang="en-US" sz="3200" b="1" dirty="0">
                <a:solidFill>
                  <a:srgbClr val="FC0128"/>
                </a:solidFill>
                <a:effectLst>
                  <a:outerShdw blurRad="38100" dist="38100" dir="2700000" algn="tl">
                    <a:srgbClr val="000000"/>
                  </a:outerShdw>
                </a:effectLst>
              </a:rPr>
              <a:t>Content</a:t>
            </a:r>
          </a:p>
        </p:txBody>
      </p:sp>
      <p:sp>
        <p:nvSpPr>
          <p:cNvPr id="22540" name="Rectangle 12">
            <a:extLst>
              <a:ext uri="{FF2B5EF4-FFF2-40B4-BE49-F238E27FC236}">
                <a16:creationId xmlns:a16="http://schemas.microsoft.com/office/drawing/2014/main" id="{F254FF21-F221-8741-ACE1-9D0663A624CF}"/>
              </a:ext>
            </a:extLst>
          </p:cNvPr>
          <p:cNvSpPr>
            <a:spLocks noChangeArrowheads="1"/>
          </p:cNvSpPr>
          <p:nvPr/>
        </p:nvSpPr>
        <p:spPr bwMode="auto">
          <a:xfrm>
            <a:off x="7639642" y="1426640"/>
            <a:ext cx="1701800" cy="2844800"/>
          </a:xfrm>
          <a:prstGeom prst="rect">
            <a:avLst/>
          </a:prstGeom>
          <a:solidFill>
            <a:srgbClr val="037C03"/>
          </a:solidFill>
          <a:ln w="12700">
            <a:solidFill>
              <a:schemeClr val="tx1"/>
            </a:solidFill>
            <a:miter lim="800000"/>
            <a:headEnd/>
            <a:tailEnd/>
          </a:ln>
          <a:effectLst>
            <a:outerShdw dist="107763" dir="2700000" algn="ctr" rotWithShape="0">
              <a:schemeClr val="bg2"/>
            </a:outerShdw>
          </a:effectLst>
        </p:spPr>
        <p:txBody>
          <a:bodyPr wrap="none" lIns="90488" tIns="44450" rIns="90488" bIns="44450" anchor="ctr"/>
          <a:lstStyle/>
          <a:p>
            <a:pPr algn="ctr">
              <a:lnSpc>
                <a:spcPct val="90000"/>
              </a:lnSpc>
              <a:defRPr/>
            </a:pPr>
            <a:r>
              <a:rPr lang="en-US" altLang="en-US" sz="2800" b="1" dirty="0">
                <a:effectLst>
                  <a:outerShdw blurRad="38100" dist="38100" dir="2700000" algn="tl">
                    <a:srgbClr val="000000"/>
                  </a:outerShdw>
                </a:effectLst>
              </a:rPr>
              <a:t>Content</a:t>
            </a:r>
          </a:p>
        </p:txBody>
      </p:sp>
      <p:sp>
        <p:nvSpPr>
          <p:cNvPr id="22541" name="Rectangle 13">
            <a:extLst>
              <a:ext uri="{FF2B5EF4-FFF2-40B4-BE49-F238E27FC236}">
                <a16:creationId xmlns:a16="http://schemas.microsoft.com/office/drawing/2014/main" id="{F6A3A984-6008-2548-9B9D-5C246C4204A9}"/>
              </a:ext>
            </a:extLst>
          </p:cNvPr>
          <p:cNvSpPr>
            <a:spLocks noChangeArrowheads="1"/>
          </p:cNvSpPr>
          <p:nvPr/>
        </p:nvSpPr>
        <p:spPr bwMode="auto">
          <a:xfrm>
            <a:off x="5467942" y="1979090"/>
            <a:ext cx="3492500" cy="368300"/>
          </a:xfrm>
          <a:prstGeom prst="rect">
            <a:avLst/>
          </a:prstGeom>
          <a:solidFill>
            <a:schemeClr val="tx1"/>
          </a:solidFill>
          <a:ln w="12700">
            <a:solidFill>
              <a:schemeClr val="tx1"/>
            </a:solidFill>
            <a:miter lim="800000"/>
            <a:headEnd/>
            <a:tailEnd/>
          </a:ln>
          <a:effectLst>
            <a:outerShdw dist="107763" dir="2700000" algn="ctr" rotWithShape="0">
              <a:schemeClr val="bg2"/>
            </a:outerShdw>
          </a:effectLst>
        </p:spPr>
        <p:txBody>
          <a:bodyPr wrap="none" lIns="90488" tIns="44450" rIns="90488" bIns="4445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pPr>
            <a:r>
              <a:rPr lang="en-US" altLang="en-US" sz="2000" b="1" dirty="0">
                <a:solidFill>
                  <a:schemeClr val="bg1"/>
                </a:solidFill>
              </a:rPr>
              <a:t>Games</a:t>
            </a:r>
          </a:p>
        </p:txBody>
      </p:sp>
      <p:sp>
        <p:nvSpPr>
          <p:cNvPr id="22542" name="Rectangle 14">
            <a:extLst>
              <a:ext uri="{FF2B5EF4-FFF2-40B4-BE49-F238E27FC236}">
                <a16:creationId xmlns:a16="http://schemas.microsoft.com/office/drawing/2014/main" id="{260A46B3-0D3F-7D4B-A147-309B69F9D148}"/>
              </a:ext>
            </a:extLst>
          </p:cNvPr>
          <p:cNvSpPr>
            <a:spLocks noChangeArrowheads="1"/>
          </p:cNvSpPr>
          <p:nvPr/>
        </p:nvSpPr>
        <p:spPr bwMode="auto">
          <a:xfrm>
            <a:off x="5677492" y="3103040"/>
            <a:ext cx="3054350" cy="539750"/>
          </a:xfrm>
          <a:prstGeom prst="rect">
            <a:avLst/>
          </a:prstGeom>
          <a:solidFill>
            <a:schemeClr val="bg2"/>
          </a:solidFill>
          <a:ln w="12700">
            <a:solidFill>
              <a:schemeClr val="tx1"/>
            </a:solidFill>
            <a:miter lim="800000"/>
            <a:headEnd/>
            <a:tailEnd/>
          </a:ln>
          <a:effectLst>
            <a:outerShdw dist="107763" dir="2700000" algn="ctr" rotWithShape="0">
              <a:schemeClr val="bg2"/>
            </a:outerShdw>
          </a:effectLst>
        </p:spPr>
        <p:txBody>
          <a:bodyPr wrap="none" lIns="90488" tIns="44450" rIns="90488" bIns="4445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pPr>
            <a:r>
              <a:rPr lang="en-US" altLang="en-US" sz="2000" b="1" dirty="0"/>
              <a:t>Formats</a:t>
            </a:r>
          </a:p>
        </p:txBody>
      </p:sp>
      <p:sp>
        <p:nvSpPr>
          <p:cNvPr id="22543" name="Rectangle 15">
            <a:extLst>
              <a:ext uri="{FF2B5EF4-FFF2-40B4-BE49-F238E27FC236}">
                <a16:creationId xmlns:a16="http://schemas.microsoft.com/office/drawing/2014/main" id="{3EA02BB6-D72B-B349-A869-5EFEE24A09BB}"/>
              </a:ext>
            </a:extLst>
          </p:cNvPr>
          <p:cNvSpPr>
            <a:spLocks noChangeArrowheads="1"/>
          </p:cNvSpPr>
          <p:nvPr/>
        </p:nvSpPr>
        <p:spPr bwMode="auto">
          <a:xfrm flipH="1">
            <a:off x="9239842" y="1712390"/>
            <a:ext cx="1174750" cy="335915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90488" tIns="44450" rIns="90488" bIns="44450" anchor="ctr"/>
          <a:lstStyle/>
          <a:p>
            <a:pPr algn="ctr">
              <a:lnSpc>
                <a:spcPct val="90000"/>
              </a:lnSpc>
              <a:defRPr/>
            </a:pPr>
            <a:r>
              <a:rPr lang="en-US" altLang="en-US" sz="2800" b="1" dirty="0">
                <a:solidFill>
                  <a:srgbClr val="FC0128"/>
                </a:solidFill>
                <a:effectLst>
                  <a:outerShdw blurRad="38100" dist="38100" dir="2700000" algn="tl">
                    <a:srgbClr val="000000"/>
                  </a:outerShdw>
                </a:effectLst>
              </a:rPr>
              <a:t>AI</a:t>
            </a:r>
          </a:p>
          <a:p>
            <a:pPr algn="ctr">
              <a:lnSpc>
                <a:spcPct val="90000"/>
              </a:lnSpc>
              <a:defRPr/>
            </a:pPr>
            <a:r>
              <a:rPr lang="en-US" altLang="en-US" sz="2800" b="1" dirty="0">
                <a:solidFill>
                  <a:srgbClr val="FC0128"/>
                </a:solidFill>
                <a:effectLst>
                  <a:outerShdw blurRad="38100" dist="38100" dir="2700000" algn="tl">
                    <a:srgbClr val="000000"/>
                  </a:outerShdw>
                </a:effectLst>
              </a:rPr>
              <a:t>Bio</a:t>
            </a:r>
          </a:p>
          <a:p>
            <a:pPr algn="ctr">
              <a:lnSpc>
                <a:spcPct val="90000"/>
              </a:lnSpc>
              <a:defRPr/>
            </a:pPr>
            <a:r>
              <a:rPr lang="en-US" altLang="en-US" sz="2800" b="1" dirty="0">
                <a:solidFill>
                  <a:srgbClr val="FC0128"/>
                </a:solidFill>
                <a:effectLst>
                  <a:outerShdw blurRad="38100" dist="38100" dir="2700000" algn="tl">
                    <a:srgbClr val="000000"/>
                  </a:outerShdw>
                </a:effectLst>
              </a:rPr>
              <a:t>styles</a:t>
            </a:r>
          </a:p>
        </p:txBody>
      </p:sp>
      <p:sp>
        <p:nvSpPr>
          <p:cNvPr id="22544" name="Rectangle 16">
            <a:extLst>
              <a:ext uri="{FF2B5EF4-FFF2-40B4-BE49-F238E27FC236}">
                <a16:creationId xmlns:a16="http://schemas.microsoft.com/office/drawing/2014/main" id="{E64C35B4-EF7F-9D46-ADCF-738B14AC5E27}"/>
              </a:ext>
            </a:extLst>
          </p:cNvPr>
          <p:cNvSpPr>
            <a:spLocks noChangeArrowheads="1"/>
          </p:cNvSpPr>
          <p:nvPr/>
        </p:nvSpPr>
        <p:spPr bwMode="auto">
          <a:xfrm>
            <a:off x="3524842" y="4627040"/>
            <a:ext cx="6311900" cy="7493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90488" tIns="44450" rIns="90488" bIns="44450" anchor="ctr"/>
          <a:lstStyle/>
          <a:p>
            <a:pPr algn="ctr">
              <a:lnSpc>
                <a:spcPct val="90000"/>
              </a:lnSpc>
              <a:defRPr/>
            </a:pPr>
            <a:r>
              <a:rPr lang="en-US" altLang="en-US" sz="2800" b="1" dirty="0">
                <a:solidFill>
                  <a:srgbClr val="DC0081"/>
                </a:solidFill>
                <a:effectLst>
                  <a:outerShdw blurRad="38100" dist="38100" dir="2700000" algn="tl">
                    <a:srgbClr val="000000"/>
                  </a:outerShdw>
                </a:effectLst>
                <a:latin typeface="ITC-Garamond" charset="0"/>
              </a:rPr>
              <a:t>Machines including Quantum </a:t>
            </a:r>
            <a:endParaRPr lang="en-US" altLang="en-US" sz="2800" b="1" dirty="0">
              <a:solidFill>
                <a:srgbClr val="DC0081"/>
              </a:solidFill>
              <a:effectLst>
                <a:outerShdw blurRad="38100" dist="38100" dir="2700000" algn="tl">
                  <a:srgbClr val="000000"/>
                </a:outerShdw>
              </a:effectLst>
            </a:endParaRPr>
          </a:p>
        </p:txBody>
      </p:sp>
      <p:sp>
        <p:nvSpPr>
          <p:cNvPr id="19" name="Rectangle 18">
            <a:extLst>
              <a:ext uri="{FF2B5EF4-FFF2-40B4-BE49-F238E27FC236}">
                <a16:creationId xmlns:a16="http://schemas.microsoft.com/office/drawing/2014/main" id="{86E48626-510D-5442-A7E4-8AE51ACEE9B3}"/>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21" name="Title 1">
            <a:extLst>
              <a:ext uri="{FF2B5EF4-FFF2-40B4-BE49-F238E27FC236}">
                <a16:creationId xmlns:a16="http://schemas.microsoft.com/office/drawing/2014/main" id="{4FD592E1-E1A9-7A45-B1AC-FCCE00A744A6}"/>
              </a:ext>
            </a:extLst>
          </p:cNvPr>
          <p:cNvSpPr txBox="1">
            <a:spLocks/>
          </p:cNvSpPr>
          <p:nvPr/>
        </p:nvSpPr>
        <p:spPr>
          <a:xfrm>
            <a:off x="1141411" y="199417"/>
            <a:ext cx="11583981" cy="772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6 - Trends – Direct YOUR OWN FUTURE ROADMAP</a:t>
            </a:r>
          </a:p>
        </p:txBody>
      </p:sp>
      <p:pic>
        <p:nvPicPr>
          <p:cNvPr id="20" name="Picture 19">
            <a:extLst>
              <a:ext uri="{FF2B5EF4-FFF2-40B4-BE49-F238E27FC236}">
                <a16:creationId xmlns:a16="http://schemas.microsoft.com/office/drawing/2014/main" id="{90187BE1-B8FE-384E-B1DF-B72D74348277}"/>
              </a:ext>
            </a:extLst>
          </p:cNvPr>
          <p:cNvPicPr>
            <a:picLocks noChangeAspect="1"/>
          </p:cNvPicPr>
          <p:nvPr/>
        </p:nvPicPr>
        <p:blipFill>
          <a:blip r:embed="rId3"/>
          <a:stretch>
            <a:fillRect/>
          </a:stretch>
        </p:blipFill>
        <p:spPr>
          <a:xfrm>
            <a:off x="4736217" y="3104969"/>
            <a:ext cx="4311945" cy="798513"/>
          </a:xfrm>
          <a:prstGeom prst="rect">
            <a:avLst/>
          </a:prstGeom>
        </p:spPr>
      </p:pic>
    </p:spTree>
    <p:extLst>
      <p:ext uri="{BB962C8B-B14F-4D97-AF65-F5344CB8AC3E}">
        <p14:creationId xmlns:p14="http://schemas.microsoft.com/office/powerpoint/2010/main" val="93648305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p:tgtEl>
                                          <p:spTgt spid="22532"/>
                                        </p:tgtEl>
                                        <p:attrNameLst>
                                          <p:attrName>ppt_y</p:attrName>
                                        </p:attrNameLst>
                                      </p:cBhvr>
                                      <p:tavLst>
                                        <p:tav tm="0">
                                          <p:val>
                                            <p:strVal val="#ppt_y+#ppt_h*1.125000"/>
                                          </p:val>
                                        </p:tav>
                                        <p:tav tm="100000">
                                          <p:val>
                                            <p:strVal val="#ppt_y"/>
                                          </p:val>
                                        </p:tav>
                                      </p:tavLst>
                                    </p:anim>
                                    <p:animEffect transition="in" filter="wipe(up)">
                                      <p:cBhvr>
                                        <p:cTn id="8" dur="500"/>
                                        <p:tgtEl>
                                          <p:spTgt spid="2253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2540"/>
                                        </p:tgtEl>
                                        <p:attrNameLst>
                                          <p:attrName>style.visibility</p:attrName>
                                        </p:attrNameLst>
                                      </p:cBhvr>
                                      <p:to>
                                        <p:strVal val="visible"/>
                                      </p:to>
                                    </p:set>
                                    <p:animEffect transition="in" filter="strips(downLeft)">
                                      <p:cBhvr>
                                        <p:cTn id="13" dur="500"/>
                                        <p:tgtEl>
                                          <p:spTgt spid="225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543"/>
                                        </p:tgtEl>
                                        <p:attrNameLst>
                                          <p:attrName>style.visibility</p:attrName>
                                        </p:attrNameLst>
                                      </p:cBhvr>
                                      <p:to>
                                        <p:strVal val="visible"/>
                                      </p:to>
                                    </p:set>
                                    <p:animEffect transition="in" filter="fade">
                                      <p:cBhvr>
                                        <p:cTn id="18" dur="500"/>
                                        <p:tgtEl>
                                          <p:spTgt spid="2254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2544"/>
                                        </p:tgtEl>
                                        <p:attrNameLst>
                                          <p:attrName>style.visibility</p:attrName>
                                        </p:attrNameLst>
                                      </p:cBhvr>
                                      <p:to>
                                        <p:strVal val="visible"/>
                                      </p:to>
                                    </p:set>
                                    <p:anim calcmode="lin" valueType="num">
                                      <p:cBhvr additive="base">
                                        <p:cTn id="23" dur="500"/>
                                        <p:tgtEl>
                                          <p:spTgt spid="22544"/>
                                        </p:tgtEl>
                                        <p:attrNameLst>
                                          <p:attrName>ppt_y</p:attrName>
                                        </p:attrNameLst>
                                      </p:cBhvr>
                                      <p:tavLst>
                                        <p:tav tm="0">
                                          <p:val>
                                            <p:strVal val="#ppt_y+#ppt_h*1.125000"/>
                                          </p:val>
                                        </p:tav>
                                        <p:tav tm="100000">
                                          <p:val>
                                            <p:strVal val="#ppt_y"/>
                                          </p:val>
                                        </p:tav>
                                      </p:tavLst>
                                    </p:anim>
                                    <p:animEffect transition="in" filter="wipe(up)">
                                      <p:cBhvr>
                                        <p:cTn id="24" dur="500"/>
                                        <p:tgtEl>
                                          <p:spTgt spid="225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2541"/>
                                        </p:tgtEl>
                                        <p:attrNameLst>
                                          <p:attrName>style.visibility</p:attrName>
                                        </p:attrNameLst>
                                      </p:cBhvr>
                                      <p:to>
                                        <p:strVal val="visible"/>
                                      </p:to>
                                    </p:set>
                                    <p:animEffect transition="in" filter="wipe(up)">
                                      <p:cBhvr>
                                        <p:cTn id="29" dur="500"/>
                                        <p:tgtEl>
                                          <p:spTgt spid="2254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2531"/>
                                        </p:tgtEl>
                                        <p:attrNameLst>
                                          <p:attrName>style.visibility</p:attrName>
                                        </p:attrNameLst>
                                      </p:cBhvr>
                                      <p:to>
                                        <p:strVal val="visible"/>
                                      </p:to>
                                    </p:set>
                                    <p:animEffect transition="in" filter="blinds(horizontal)">
                                      <p:cBhvr>
                                        <p:cTn id="34" dur="500"/>
                                        <p:tgtEl>
                                          <p:spTgt spid="225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2" grpId="0" animBg="1"/>
      <p:bldP spid="22540" grpId="0" animBg="1"/>
      <p:bldP spid="22541" grpId="0" animBg="1"/>
      <p:bldP spid="22543" grpId="0" animBg="1"/>
      <p:bldP spid="225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47828-DE38-C74A-AC13-F1B42F8E0F03}"/>
              </a:ext>
            </a:extLst>
          </p:cNvPr>
          <p:cNvSpPr>
            <a:spLocks noGrp="1"/>
          </p:cNvSpPr>
          <p:nvPr>
            <p:ph idx="1"/>
          </p:nvPr>
        </p:nvSpPr>
        <p:spPr>
          <a:xfrm>
            <a:off x="525696" y="718083"/>
            <a:ext cx="6096000" cy="633467"/>
          </a:xfrm>
        </p:spPr>
        <p:txBody>
          <a:bodyPr>
            <a:noAutofit/>
          </a:bodyPr>
          <a:lstStyle/>
          <a:p>
            <a:pPr marL="0" indent="0">
              <a:buNone/>
            </a:pPr>
            <a:r>
              <a:rPr lang="en-US" sz="2800" dirty="0">
                <a:latin typeface="Arial" panose="020B0604020202020204" pitchFamily="34" charset="0"/>
                <a:cs typeface="Arial" panose="020B0604020202020204" pitchFamily="34" charset="0"/>
              </a:rPr>
              <a:t>+ Real AI Not Really</a:t>
            </a:r>
          </a:p>
          <a:p>
            <a:pPr lvl="1"/>
            <a:r>
              <a:rPr lang="en-US" sz="2400" dirty="0">
                <a:latin typeface="Arial" panose="020B0604020202020204" pitchFamily="34" charset="0"/>
                <a:cs typeface="Arial" panose="020B0604020202020204" pitchFamily="34" charset="0"/>
              </a:rPr>
              <a:t>Rising deaths by weaponized robots</a:t>
            </a:r>
          </a:p>
        </p:txBody>
      </p:sp>
      <p:sp>
        <p:nvSpPr>
          <p:cNvPr id="4" name="Title 1">
            <a:extLst>
              <a:ext uri="{FF2B5EF4-FFF2-40B4-BE49-F238E27FC236}">
                <a16:creationId xmlns:a16="http://schemas.microsoft.com/office/drawing/2014/main" id="{18BEAB28-6CB5-0D4E-B5EA-C028AEBD2998}"/>
              </a:ext>
            </a:extLst>
          </p:cNvPr>
          <p:cNvSpPr txBox="1">
            <a:spLocks/>
          </p:cNvSpPr>
          <p:nvPr/>
        </p:nvSpPr>
        <p:spPr>
          <a:xfrm>
            <a:off x="1141411" y="199417"/>
            <a:ext cx="11583981" cy="772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6 - Trends – 2025 Too Short &amp; Too FAR</a:t>
            </a:r>
          </a:p>
        </p:txBody>
      </p:sp>
      <p:sp>
        <p:nvSpPr>
          <p:cNvPr id="9" name="Content Placeholder 2">
            <a:extLst>
              <a:ext uri="{FF2B5EF4-FFF2-40B4-BE49-F238E27FC236}">
                <a16:creationId xmlns:a16="http://schemas.microsoft.com/office/drawing/2014/main" id="{0D230A75-4E98-C24D-BA9C-4C38B93AE079}"/>
              </a:ext>
            </a:extLst>
          </p:cNvPr>
          <p:cNvSpPr txBox="1">
            <a:spLocks/>
          </p:cNvSpPr>
          <p:nvPr/>
        </p:nvSpPr>
        <p:spPr>
          <a:xfrm>
            <a:off x="525696" y="2481870"/>
            <a:ext cx="5681239" cy="110648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 Privacy Paramount</a:t>
            </a:r>
          </a:p>
          <a:p>
            <a:pPr lvl="1"/>
            <a:r>
              <a:rPr lang="en-US" sz="2800" dirty="0">
                <a:latin typeface="Arial" panose="020B0604020202020204" pitchFamily="34" charset="0"/>
                <a:cs typeface="Arial" panose="020B0604020202020204" pitchFamily="34" charset="0"/>
              </a:rPr>
              <a:t>Yet not ever possible</a:t>
            </a:r>
          </a:p>
          <a:p>
            <a:pPr marL="457200" lvl="1" indent="0">
              <a:buNone/>
            </a:pPr>
            <a:endParaRPr lang="en-US" sz="28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227A88BB-962D-854F-A6EC-E1AF72BE295C}"/>
              </a:ext>
            </a:extLst>
          </p:cNvPr>
          <p:cNvSpPr txBox="1">
            <a:spLocks/>
          </p:cNvSpPr>
          <p:nvPr/>
        </p:nvSpPr>
        <p:spPr>
          <a:xfrm>
            <a:off x="504431" y="1839544"/>
            <a:ext cx="5228473" cy="77213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 Quantum Accessible to All </a:t>
            </a:r>
          </a:p>
          <a:p>
            <a:pPr marL="457200" lvl="1" indent="0">
              <a:buNone/>
            </a:pPr>
            <a:endParaRPr lang="en-US" sz="2800"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51F97F61-CA57-AD44-85A0-CE5E719BF431}"/>
              </a:ext>
            </a:extLst>
          </p:cNvPr>
          <p:cNvSpPr txBox="1">
            <a:spLocks/>
          </p:cNvSpPr>
          <p:nvPr/>
        </p:nvSpPr>
        <p:spPr>
          <a:xfrm>
            <a:off x="423029" y="3779049"/>
            <a:ext cx="5994400" cy="131037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 Technology Implosions</a:t>
            </a:r>
          </a:p>
          <a:p>
            <a:pPr lvl="1"/>
            <a:r>
              <a:rPr lang="en-US" sz="2800" dirty="0">
                <a:latin typeface="Arial" panose="020B0604020202020204" pitchFamily="34" charset="0"/>
                <a:cs typeface="Arial" panose="020B0604020202020204" pitchFamily="34" charset="0"/>
              </a:rPr>
              <a:t>Global auto/health tech attacks</a:t>
            </a:r>
          </a:p>
          <a:p>
            <a:pPr lvl="1"/>
            <a:endParaRPr lang="en-US" sz="2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4C94315-9C1D-574A-B7DC-77F6EA4C54B8}"/>
              </a:ext>
            </a:extLst>
          </p:cNvPr>
          <p:cNvSpPr/>
          <p:nvPr/>
        </p:nvSpPr>
        <p:spPr>
          <a:xfrm>
            <a:off x="504431" y="5195243"/>
            <a:ext cx="6096000" cy="954107"/>
          </a:xfrm>
          <a:prstGeom prst="rect">
            <a:avLst/>
          </a:prstGeom>
        </p:spPr>
        <p:txBody>
          <a:bodyPr>
            <a:spAutoFit/>
          </a:bodyPr>
          <a:lstStyle/>
          <a:p>
            <a:r>
              <a:rPr lang="en-US" sz="2800" dirty="0">
                <a:latin typeface="Arial" panose="020B0604020202020204" pitchFamily="34" charset="0"/>
                <a:cs typeface="Arial" panose="020B0604020202020204" pitchFamily="34" charset="0"/>
              </a:rPr>
              <a:t>+ Global Change Extinctions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FLU-EBOLA global events</a:t>
            </a:r>
          </a:p>
        </p:txBody>
      </p:sp>
      <p:pic>
        <p:nvPicPr>
          <p:cNvPr id="15" name="Picture 14">
            <a:extLst>
              <a:ext uri="{FF2B5EF4-FFF2-40B4-BE49-F238E27FC236}">
                <a16:creationId xmlns:a16="http://schemas.microsoft.com/office/drawing/2014/main" id="{534B6209-7CAD-FF42-898F-E57BC94331D3}"/>
              </a:ext>
            </a:extLst>
          </p:cNvPr>
          <p:cNvPicPr>
            <a:picLocks noChangeAspect="1"/>
          </p:cNvPicPr>
          <p:nvPr/>
        </p:nvPicPr>
        <p:blipFill>
          <a:blip r:embed="rId2"/>
          <a:stretch>
            <a:fillRect/>
          </a:stretch>
        </p:blipFill>
        <p:spPr>
          <a:xfrm>
            <a:off x="6540498" y="905888"/>
            <a:ext cx="5228473" cy="5019334"/>
          </a:xfrm>
          <a:prstGeom prst="rect">
            <a:avLst/>
          </a:prstGeom>
        </p:spPr>
      </p:pic>
      <p:sp>
        <p:nvSpPr>
          <p:cNvPr id="18" name="TextBox 17">
            <a:extLst>
              <a:ext uri="{FF2B5EF4-FFF2-40B4-BE49-F238E27FC236}">
                <a16:creationId xmlns:a16="http://schemas.microsoft.com/office/drawing/2014/main" id="{F6B3F7C1-28B8-3048-B537-1DD56F7DD62E}"/>
              </a:ext>
            </a:extLst>
          </p:cNvPr>
          <p:cNvSpPr txBox="1"/>
          <p:nvPr/>
        </p:nvSpPr>
        <p:spPr>
          <a:xfrm>
            <a:off x="2615609" y="6996223"/>
            <a:ext cx="184731" cy="369332"/>
          </a:xfrm>
          <a:prstGeom prst="rect">
            <a:avLst/>
          </a:prstGeom>
          <a:noFill/>
        </p:spPr>
        <p:txBody>
          <a:bodyPr wrap="none" rtlCol="0">
            <a:spAutoFit/>
          </a:bodyPr>
          <a:lstStyle/>
          <a:p>
            <a:endParaRPr lang="en-US" dirty="0"/>
          </a:p>
        </p:txBody>
      </p:sp>
      <p:grpSp>
        <p:nvGrpSpPr>
          <p:cNvPr id="23" name="Group 22">
            <a:extLst>
              <a:ext uri="{FF2B5EF4-FFF2-40B4-BE49-F238E27FC236}">
                <a16:creationId xmlns:a16="http://schemas.microsoft.com/office/drawing/2014/main" id="{231BE614-7A32-D349-9B37-3B1A555A875C}"/>
              </a:ext>
            </a:extLst>
          </p:cNvPr>
          <p:cNvGrpSpPr/>
          <p:nvPr/>
        </p:nvGrpSpPr>
        <p:grpSpPr>
          <a:xfrm>
            <a:off x="6417428" y="828692"/>
            <a:ext cx="5681239" cy="5900714"/>
            <a:chOff x="6417428" y="828692"/>
            <a:chExt cx="5681239" cy="5900714"/>
          </a:xfrm>
        </p:grpSpPr>
        <p:pic>
          <p:nvPicPr>
            <p:cNvPr id="21" name="Picture 20">
              <a:extLst>
                <a:ext uri="{FF2B5EF4-FFF2-40B4-BE49-F238E27FC236}">
                  <a16:creationId xmlns:a16="http://schemas.microsoft.com/office/drawing/2014/main" id="{4F055300-3A51-A04F-818E-86F5ED6E5A8D}"/>
                </a:ext>
              </a:extLst>
            </p:cNvPr>
            <p:cNvPicPr>
              <a:picLocks noChangeAspect="1"/>
            </p:cNvPicPr>
            <p:nvPr/>
          </p:nvPicPr>
          <p:blipFill>
            <a:blip r:embed="rId3"/>
            <a:stretch>
              <a:fillRect/>
            </a:stretch>
          </p:blipFill>
          <p:spPr>
            <a:xfrm>
              <a:off x="6417428" y="828692"/>
              <a:ext cx="5681239" cy="5900714"/>
            </a:xfrm>
            <a:prstGeom prst="rect">
              <a:avLst/>
            </a:prstGeom>
          </p:spPr>
        </p:pic>
        <p:sp>
          <p:nvSpPr>
            <p:cNvPr id="22" name="Rectangle 21">
              <a:extLst>
                <a:ext uri="{FF2B5EF4-FFF2-40B4-BE49-F238E27FC236}">
                  <a16:creationId xmlns:a16="http://schemas.microsoft.com/office/drawing/2014/main" id="{1CF5DD2C-CA48-6A42-A819-2CF690607414}"/>
                </a:ext>
              </a:extLst>
            </p:cNvPr>
            <p:cNvSpPr/>
            <p:nvPr/>
          </p:nvSpPr>
          <p:spPr>
            <a:xfrm>
              <a:off x="9801886" y="6029308"/>
              <a:ext cx="153118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IBM 50 Qubit</a:t>
              </a:r>
              <a:endParaRPr lang="en-US" dirty="0"/>
            </a:p>
          </p:txBody>
        </p:sp>
      </p:grpSp>
      <p:sp>
        <p:nvSpPr>
          <p:cNvPr id="26" name="TextBox 25">
            <a:extLst>
              <a:ext uri="{FF2B5EF4-FFF2-40B4-BE49-F238E27FC236}">
                <a16:creationId xmlns:a16="http://schemas.microsoft.com/office/drawing/2014/main" id="{DA195157-E252-6B44-9EA6-C9031B8C787E}"/>
              </a:ext>
            </a:extLst>
          </p:cNvPr>
          <p:cNvSpPr txBox="1"/>
          <p:nvPr/>
        </p:nvSpPr>
        <p:spPr>
          <a:xfrm>
            <a:off x="2317898" y="-1297172"/>
            <a:ext cx="184731" cy="369332"/>
          </a:xfrm>
          <a:prstGeom prst="rect">
            <a:avLst/>
          </a:prstGeom>
          <a:noFill/>
        </p:spPr>
        <p:txBody>
          <a:bodyPr wrap="none" rtlCol="0">
            <a:spAutoFit/>
          </a:bodyPr>
          <a:lstStyle/>
          <a:p>
            <a:endParaRPr lang="en-US" dirty="0"/>
          </a:p>
        </p:txBody>
      </p:sp>
      <p:pic>
        <p:nvPicPr>
          <p:cNvPr id="28" name="Picture 27">
            <a:extLst>
              <a:ext uri="{FF2B5EF4-FFF2-40B4-BE49-F238E27FC236}">
                <a16:creationId xmlns:a16="http://schemas.microsoft.com/office/drawing/2014/main" id="{DA78FBD1-5A70-2449-8D85-14DBFC847329}"/>
              </a:ext>
            </a:extLst>
          </p:cNvPr>
          <p:cNvPicPr>
            <a:picLocks noChangeAspect="1"/>
          </p:cNvPicPr>
          <p:nvPr/>
        </p:nvPicPr>
        <p:blipFill>
          <a:blip r:embed="rId4"/>
          <a:stretch>
            <a:fillRect/>
          </a:stretch>
        </p:blipFill>
        <p:spPr>
          <a:xfrm>
            <a:off x="6301960" y="1490215"/>
            <a:ext cx="5842000" cy="4381500"/>
          </a:xfrm>
          <a:prstGeom prst="rect">
            <a:avLst/>
          </a:prstGeom>
        </p:spPr>
      </p:pic>
      <p:pic>
        <p:nvPicPr>
          <p:cNvPr id="30" name="Picture 29">
            <a:extLst>
              <a:ext uri="{FF2B5EF4-FFF2-40B4-BE49-F238E27FC236}">
                <a16:creationId xmlns:a16="http://schemas.microsoft.com/office/drawing/2014/main" id="{AEFE42BE-15A2-7C46-B85C-7FE4A43C473E}"/>
              </a:ext>
            </a:extLst>
          </p:cNvPr>
          <p:cNvPicPr>
            <a:picLocks noChangeAspect="1"/>
          </p:cNvPicPr>
          <p:nvPr/>
        </p:nvPicPr>
        <p:blipFill>
          <a:blip r:embed="rId5"/>
          <a:stretch>
            <a:fillRect/>
          </a:stretch>
        </p:blipFill>
        <p:spPr>
          <a:xfrm>
            <a:off x="6187775" y="1913270"/>
            <a:ext cx="6004225" cy="3785272"/>
          </a:xfrm>
          <a:prstGeom prst="rect">
            <a:avLst/>
          </a:prstGeom>
        </p:spPr>
      </p:pic>
      <p:pic>
        <p:nvPicPr>
          <p:cNvPr id="32" name="Picture 31">
            <a:extLst>
              <a:ext uri="{FF2B5EF4-FFF2-40B4-BE49-F238E27FC236}">
                <a16:creationId xmlns:a16="http://schemas.microsoft.com/office/drawing/2014/main" id="{DBCC37AB-50C7-ED40-BAE9-B2488FB13132}"/>
              </a:ext>
            </a:extLst>
          </p:cNvPr>
          <p:cNvPicPr>
            <a:picLocks noChangeAspect="1"/>
          </p:cNvPicPr>
          <p:nvPr/>
        </p:nvPicPr>
        <p:blipFill>
          <a:blip r:embed="rId6"/>
          <a:stretch>
            <a:fillRect/>
          </a:stretch>
        </p:blipFill>
        <p:spPr>
          <a:xfrm>
            <a:off x="6378299" y="1812187"/>
            <a:ext cx="5747151" cy="3987437"/>
          </a:xfrm>
          <a:prstGeom prst="rect">
            <a:avLst/>
          </a:prstGeom>
        </p:spPr>
      </p:pic>
    </p:spTree>
    <p:extLst>
      <p:ext uri="{BB962C8B-B14F-4D97-AF65-F5344CB8AC3E}">
        <p14:creationId xmlns:p14="http://schemas.microsoft.com/office/powerpoint/2010/main" val="3046760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37"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3000"/>
                                        <p:tgtEl>
                                          <p:spTgt spid="9"/>
                                        </p:tgtEl>
                                      </p:cBhvr>
                                    </p:animEffect>
                                  </p:childTnLst>
                                </p:cTn>
                              </p:par>
                              <p:par>
                                <p:cTn id="27" presetID="12" presetClass="entr" presetSubtype="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p:tgtEl>
                                          <p:spTgt spid="30"/>
                                        </p:tgtEl>
                                        <p:attrNameLst>
                                          <p:attrName>ppt_y</p:attrName>
                                        </p:attrNameLst>
                                      </p:cBhvr>
                                      <p:tavLst>
                                        <p:tav tm="0">
                                          <p:val>
                                            <p:strVal val="#ppt_y-#ppt_h*1.125000"/>
                                          </p:val>
                                        </p:tav>
                                        <p:tav tm="100000">
                                          <p:val>
                                            <p:strVal val="#ppt_y"/>
                                          </p:val>
                                        </p:tav>
                                      </p:tavLst>
                                    </p:anim>
                                    <p:animEffect transition="in" filter="wipe(down)">
                                      <p:cBhvr>
                                        <p:cTn id="30"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30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2000"/>
                                        <p:tgtEl>
                                          <p:spTgt spid="12"/>
                                        </p:tgtEl>
                                      </p:cBhvr>
                                    </p:animEffect>
                                  </p:childTnLst>
                                </p:cTn>
                              </p:par>
                              <p:par>
                                <p:cTn id="44" presetID="3" presetClass="entr" presetSubtype="5"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linds(vertical)">
                                      <p:cBhvr>
                                        <p:cTn id="46" dur="3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865C5-84F7-5648-9798-D0BA1DCEBDB0}"/>
              </a:ext>
            </a:extLst>
          </p:cNvPr>
          <p:cNvSpPr>
            <a:spLocks noGrp="1"/>
          </p:cNvSpPr>
          <p:nvPr>
            <p:ph idx="1"/>
          </p:nvPr>
        </p:nvSpPr>
        <p:spPr>
          <a:xfrm>
            <a:off x="517579" y="726138"/>
            <a:ext cx="10673921" cy="3541714"/>
          </a:xfrm>
        </p:spPr>
        <p:txBody>
          <a:bodyPr>
            <a:noAutofit/>
          </a:bodyPr>
          <a:lstStyle/>
          <a:p>
            <a:r>
              <a:rPr lang="en-US" sz="2800" dirty="0">
                <a:latin typeface="Arial" panose="020B0604020202020204" pitchFamily="34" charset="0"/>
                <a:cs typeface="Arial" panose="020B0604020202020204" pitchFamily="34" charset="0"/>
              </a:rPr>
              <a:t>Ultra Concepts work – examples of results:</a:t>
            </a:r>
          </a:p>
          <a:p>
            <a:pPr lvl="1"/>
            <a:r>
              <a:rPr lang="en-US" sz="2800" dirty="0">
                <a:latin typeface="Arial" panose="020B0604020202020204" pitchFamily="34" charset="0"/>
                <a:cs typeface="Arial" panose="020B0604020202020204" pitchFamily="34" charset="0"/>
              </a:rPr>
              <a:t>Ultra corporate intelligence platform</a:t>
            </a:r>
          </a:p>
          <a:p>
            <a:pPr lvl="1"/>
            <a:r>
              <a:rPr lang="en-US" sz="2800" dirty="0">
                <a:latin typeface="Arial" panose="020B0604020202020204" pitchFamily="34" charset="0"/>
                <a:cs typeface="Arial" panose="020B0604020202020204" pitchFamily="34" charset="0"/>
              </a:rPr>
              <a:t>Economic and Business Development Forecasting Center</a:t>
            </a:r>
          </a:p>
          <a:p>
            <a:pPr lvl="1"/>
            <a:r>
              <a:rPr lang="en-US" sz="2800" dirty="0">
                <a:latin typeface="Arial" panose="020B0604020202020204" pitchFamily="34" charset="0"/>
                <a:cs typeface="Arial" panose="020B0604020202020204" pitchFamily="34" charset="0"/>
              </a:rPr>
              <a:t>Educational Center for Excellence</a:t>
            </a:r>
          </a:p>
          <a:p>
            <a:pPr lvl="1"/>
            <a:r>
              <a:rPr lang="en-US" sz="2800" dirty="0">
                <a:latin typeface="Arial" panose="020B0604020202020204" pitchFamily="34" charset="0"/>
                <a:cs typeface="Arial" panose="020B0604020202020204" pitchFamily="34" charset="0"/>
              </a:rPr>
              <a:t>Cloud Marketing Development </a:t>
            </a:r>
          </a:p>
          <a:p>
            <a:pPr lvl="1"/>
            <a:r>
              <a:rPr lang="en-US" sz="2800" dirty="0">
                <a:latin typeface="Arial" panose="020B0604020202020204" pitchFamily="34" charset="0"/>
                <a:cs typeface="Arial" panose="020B0604020202020204" pitchFamily="34" charset="0"/>
              </a:rPr>
              <a:t>National Channel Partner Program</a:t>
            </a:r>
          </a:p>
          <a:p>
            <a:pPr lvl="1"/>
            <a:r>
              <a:rPr lang="en-US" sz="2800" dirty="0">
                <a:latin typeface="Arial" panose="020B0604020202020204" pitchFamily="34" charset="0"/>
                <a:cs typeface="Arial" panose="020B0604020202020204" pitchFamily="34" charset="0"/>
              </a:rPr>
              <a:t> Corporate Customer Program</a:t>
            </a:r>
          </a:p>
          <a:p>
            <a:pPr lvl="1"/>
            <a:r>
              <a:rPr lang="en-US" sz="2800" dirty="0">
                <a:latin typeface="Arial" panose="020B0604020202020204" pitchFamily="34" charset="0"/>
                <a:cs typeface="Arial" panose="020B0604020202020204" pitchFamily="34" charset="0"/>
              </a:rPr>
              <a:t> Global AI Research Center</a:t>
            </a:r>
          </a:p>
          <a:p>
            <a:pPr lvl="1"/>
            <a:r>
              <a:rPr lang="en-US" sz="2800" dirty="0">
                <a:latin typeface="Arial" panose="020B0604020202020204" pitchFamily="34" charset="0"/>
                <a:cs typeface="Arial" panose="020B0604020202020204" pitchFamily="34" charset="0"/>
              </a:rPr>
              <a:t>Others I can’t talk about </a:t>
            </a:r>
          </a:p>
          <a:p>
            <a:pPr lvl="1"/>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76970AB-1592-774A-8C79-4B3089430639}"/>
              </a:ext>
            </a:extLst>
          </p:cNvPr>
          <p:cNvSpPr txBox="1">
            <a:spLocks/>
          </p:cNvSpPr>
          <p:nvPr/>
        </p:nvSpPr>
        <p:spPr>
          <a:xfrm>
            <a:off x="1124070" y="208980"/>
            <a:ext cx="9905998" cy="772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CONCLUSIONS</a:t>
            </a:r>
            <a:endParaRPr lang="en-US" sz="1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DF91BBA-9433-FD47-AE74-2571D0553800}"/>
              </a:ext>
            </a:extLst>
          </p:cNvPr>
          <p:cNvPicPr>
            <a:picLocks noChangeAspect="1"/>
          </p:cNvPicPr>
          <p:nvPr/>
        </p:nvPicPr>
        <p:blipFill>
          <a:blip r:embed="rId2"/>
          <a:stretch>
            <a:fillRect/>
          </a:stretch>
        </p:blipFill>
        <p:spPr>
          <a:xfrm>
            <a:off x="6792000" y="2553352"/>
            <a:ext cx="5400000" cy="3429000"/>
          </a:xfrm>
          <a:prstGeom prst="rect">
            <a:avLst/>
          </a:prstGeom>
        </p:spPr>
      </p:pic>
      <p:sp>
        <p:nvSpPr>
          <p:cNvPr id="6" name="Rectangle 5">
            <a:extLst>
              <a:ext uri="{FF2B5EF4-FFF2-40B4-BE49-F238E27FC236}">
                <a16:creationId xmlns:a16="http://schemas.microsoft.com/office/drawing/2014/main" id="{771CF3CD-4544-2D40-9AE7-4B3A0D99C769}"/>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Tree>
    <p:extLst>
      <p:ext uri="{BB962C8B-B14F-4D97-AF65-F5344CB8AC3E}">
        <p14:creationId xmlns:p14="http://schemas.microsoft.com/office/powerpoint/2010/main" val="32826737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865C5-84F7-5648-9798-D0BA1DCEBDB0}"/>
              </a:ext>
            </a:extLst>
          </p:cNvPr>
          <p:cNvSpPr>
            <a:spLocks noGrp="1"/>
          </p:cNvSpPr>
          <p:nvPr>
            <p:ph idx="1"/>
          </p:nvPr>
        </p:nvSpPr>
        <p:spPr>
          <a:xfrm>
            <a:off x="87019" y="773837"/>
            <a:ext cx="12017962" cy="3541714"/>
          </a:xfrm>
        </p:spPr>
        <p:txBody>
          <a:bodyPr>
            <a:noAutofit/>
          </a:bodyPr>
          <a:lstStyle/>
          <a:p>
            <a:pPr lvl="1"/>
            <a:r>
              <a:rPr lang="en-US" sz="2600" dirty="0">
                <a:latin typeface="Arial" panose="020B0604020202020204" pitchFamily="34" charset="0"/>
                <a:cs typeface="Arial" panose="020B0604020202020204" pitchFamily="34" charset="0"/>
              </a:rPr>
              <a:t>Begin Ultra Crisis Intelligence system – it’s an art, not a science as design, development and delivery takes time and is a “repeat cycle”</a:t>
            </a:r>
          </a:p>
          <a:p>
            <a:pPr lvl="1"/>
            <a:r>
              <a:rPr lang="en-US" sz="2600" dirty="0">
                <a:latin typeface="Arial" panose="020B0604020202020204" pitchFamily="34" charset="0"/>
                <a:cs typeface="Arial" panose="020B0604020202020204" pitchFamily="34" charset="0"/>
              </a:rPr>
              <a:t>Develop Ultra crisis analytics including internal and competitors</a:t>
            </a:r>
          </a:p>
          <a:p>
            <a:pPr lvl="1"/>
            <a:r>
              <a:rPr lang="en-US" sz="2600" dirty="0">
                <a:latin typeface="Arial" panose="020B0604020202020204" pitchFamily="34" charset="0"/>
                <a:cs typeface="Arial" panose="020B0604020202020204" pitchFamily="34" charset="0"/>
              </a:rPr>
              <a:t>Evaluate results like legal discovery you may have a premise but the outcomes may lead in many directions</a:t>
            </a:r>
          </a:p>
          <a:p>
            <a:pPr lvl="1"/>
            <a:r>
              <a:rPr lang="en-US" sz="2600" dirty="0">
                <a:latin typeface="Arial" panose="020B0604020202020204" pitchFamily="34" charset="0"/>
                <a:cs typeface="Arial" panose="020B0604020202020204" pitchFamily="34" charset="0"/>
              </a:rPr>
              <a:t>Iterate until you find viable solutions</a:t>
            </a:r>
          </a:p>
          <a:p>
            <a:pPr lvl="1"/>
            <a:r>
              <a:rPr lang="en-US" sz="2600" dirty="0">
                <a:latin typeface="Arial" panose="020B0604020202020204" pitchFamily="34" charset="0"/>
                <a:cs typeface="Arial" panose="020B0604020202020204" pitchFamily="34" charset="0"/>
              </a:rPr>
              <a:t>Report findings </a:t>
            </a:r>
          </a:p>
          <a:p>
            <a:pPr lvl="1"/>
            <a:r>
              <a:rPr lang="en-US" sz="2600" dirty="0">
                <a:latin typeface="Arial" panose="020B0604020202020204" pitchFamily="34" charset="0"/>
                <a:cs typeface="Arial" panose="020B0604020202020204" pitchFamily="34" charset="0"/>
              </a:rPr>
              <a:t>Develop and deliver</a:t>
            </a:r>
          </a:p>
          <a:p>
            <a:pPr lvl="1"/>
            <a:r>
              <a:rPr lang="en-US" sz="2600" dirty="0">
                <a:latin typeface="Arial" panose="020B0604020202020204" pitchFamily="34" charset="0"/>
                <a:cs typeface="Arial" panose="020B0604020202020204" pitchFamily="34" charset="0"/>
              </a:rPr>
              <a:t>Repeat </a:t>
            </a:r>
          </a:p>
          <a:p>
            <a:pPr marL="0" indent="0">
              <a:buNone/>
            </a:pPr>
            <a:endParaRPr lang="en-US" sz="26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01D51D3-6115-714C-A0D2-20A627AF7A44}"/>
              </a:ext>
            </a:extLst>
          </p:cNvPr>
          <p:cNvSpPr txBox="1">
            <a:spLocks/>
          </p:cNvSpPr>
          <p:nvPr/>
        </p:nvSpPr>
        <p:spPr>
          <a:xfrm>
            <a:off x="1129619" y="271252"/>
            <a:ext cx="11119531" cy="9739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b="1" dirty="0">
                <a:latin typeface="Arial" panose="020B0604020202020204" pitchFamily="34" charset="0"/>
                <a:cs typeface="Arial" panose="020B0604020202020204" pitchFamily="34" charset="0"/>
              </a:rPr>
              <a:t>NEXT STEPS </a:t>
            </a:r>
            <a:r>
              <a:rPr lang="en-US" sz="2800" dirty="0">
                <a:latin typeface="Arial" panose="020B0604020202020204" pitchFamily="34" charset="0"/>
                <a:cs typeface="Arial" panose="020B0604020202020204" pitchFamily="34" charset="0"/>
              </a:rPr>
              <a:t>– no one kind of assessment, each one is unique:</a:t>
            </a:r>
          </a:p>
        </p:txBody>
      </p:sp>
      <p:sp>
        <p:nvSpPr>
          <p:cNvPr id="5" name="Rectangle 4">
            <a:extLst>
              <a:ext uri="{FF2B5EF4-FFF2-40B4-BE49-F238E27FC236}">
                <a16:creationId xmlns:a16="http://schemas.microsoft.com/office/drawing/2014/main" id="{14411F83-3DD6-2843-96DD-A6EA6ACD2A6A}"/>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4" name="Picture 3">
            <a:extLst>
              <a:ext uri="{FF2B5EF4-FFF2-40B4-BE49-F238E27FC236}">
                <a16:creationId xmlns:a16="http://schemas.microsoft.com/office/drawing/2014/main" id="{4D436CFE-6913-F140-8535-93D9D8295F15}"/>
              </a:ext>
            </a:extLst>
          </p:cNvPr>
          <p:cNvPicPr>
            <a:picLocks noChangeAspect="1"/>
          </p:cNvPicPr>
          <p:nvPr/>
        </p:nvPicPr>
        <p:blipFill>
          <a:blip r:embed="rId2"/>
          <a:stretch>
            <a:fillRect/>
          </a:stretch>
        </p:blipFill>
        <p:spPr>
          <a:xfrm>
            <a:off x="6328610" y="3323054"/>
            <a:ext cx="5637837" cy="3293129"/>
          </a:xfrm>
          <a:prstGeom prst="rect">
            <a:avLst/>
          </a:prstGeom>
        </p:spPr>
      </p:pic>
    </p:spTree>
    <p:extLst>
      <p:ext uri="{BB962C8B-B14F-4D97-AF65-F5344CB8AC3E}">
        <p14:creationId xmlns:p14="http://schemas.microsoft.com/office/powerpoint/2010/main" val="2638569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8">
            <a:extLst>
              <a:ext uri="{FF2B5EF4-FFF2-40B4-BE49-F238E27FC236}">
                <a16:creationId xmlns:a16="http://schemas.microsoft.com/office/drawing/2014/main" id="{88FA301F-3AD0-6A43-AFC6-476599F171B2}"/>
              </a:ext>
            </a:extLst>
          </p:cNvPr>
          <p:cNvSpPr>
            <a:spLocks noGrp="1"/>
          </p:cNvSpPr>
          <p:nvPr>
            <p:ph idx="1"/>
          </p:nvPr>
        </p:nvSpPr>
        <p:spPr>
          <a:xfrm>
            <a:off x="1524000" y="476250"/>
            <a:ext cx="10172700" cy="6248400"/>
          </a:xfrm>
        </p:spPr>
        <p:txBody>
          <a:bodyPr>
            <a:normAutofit/>
          </a:bodyPr>
          <a:lstStyle/>
          <a:p>
            <a:pPr>
              <a:lnSpc>
                <a:spcPct val="150000"/>
              </a:lnSpc>
              <a:defRPr/>
            </a:pPr>
            <a:r>
              <a:rPr lang="en-US" altLang="en-US" sz="1900"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Tom Cross is seriously one of the great thought leaders of our era. Having written more than 1,000 articles on the widest range of technology, applications and business leadership, he has helped 100s of companies accelerate their performance and succeed in their pursuits. </a:t>
            </a:r>
            <a:r>
              <a:rPr lang="en-US" sz="1900" b="1" dirty="0">
                <a:latin typeface="Arial" panose="020B0604020202020204" pitchFamily="34" charset="0"/>
                <a:cs typeface="Arial" panose="020B0604020202020204" pitchFamily="34" charset="0"/>
              </a:rPr>
              <a:t>He is a superb strategist and thinker with the ability to design and deliver on marketing, product development and channel management. I also strong recommend him for his work ethic and leadership skills." </a:t>
            </a:r>
          </a:p>
          <a:p>
            <a:pPr>
              <a:lnSpc>
                <a:spcPct val="150000"/>
              </a:lnSpc>
              <a:defRPr/>
            </a:pPr>
            <a:r>
              <a:rPr lang="en-US" altLang="en-US" sz="1900" b="1" dirty="0">
                <a:latin typeface="Arial" panose="020B0604020202020204" pitchFamily="34" charset="0"/>
                <a:cs typeface="Arial" panose="020B0604020202020204" pitchFamily="34" charset="0"/>
              </a:rPr>
              <a:t>Evan Kirstel Social Media Expert</a:t>
            </a:r>
          </a:p>
          <a:p>
            <a:pPr marL="114300" indent="0">
              <a:lnSpc>
                <a:spcPct val="150000"/>
              </a:lnSpc>
              <a:buNone/>
              <a:defRPr/>
            </a:pPr>
            <a:endParaRPr lang="en-US" altLang="en-US" sz="1900" dirty="0">
              <a:latin typeface="Arial" panose="020B0604020202020204" pitchFamily="34" charset="0"/>
              <a:cs typeface="Arial" panose="020B0604020202020204" pitchFamily="34" charset="0"/>
            </a:endParaRPr>
          </a:p>
          <a:p>
            <a:pPr>
              <a:lnSpc>
                <a:spcPct val="150000"/>
              </a:lnSpc>
              <a:defRPr/>
            </a:pPr>
            <a:endParaRPr lang="en-US" altLang="en-US" sz="1900" dirty="0">
              <a:latin typeface="Arial" panose="020B0604020202020204" pitchFamily="34" charset="0"/>
              <a:cs typeface="Arial" panose="020B0604020202020204" pitchFamily="34" charset="0"/>
            </a:endParaRPr>
          </a:p>
          <a:p>
            <a:pPr marL="114300" indent="0">
              <a:lnSpc>
                <a:spcPct val="150000"/>
              </a:lnSpc>
              <a:buNone/>
              <a:defRPr/>
            </a:pPr>
            <a:endParaRPr lang="en-US" altLang="en-US" sz="1900" u="sng" dirty="0">
              <a:latin typeface="Arial" panose="020B0604020202020204" pitchFamily="34" charset="0"/>
              <a:cs typeface="Arial" panose="020B0604020202020204" pitchFamily="34" charset="0"/>
            </a:endParaRPr>
          </a:p>
        </p:txBody>
      </p:sp>
      <p:sp>
        <p:nvSpPr>
          <p:cNvPr id="17410" name="Rectangle 21">
            <a:extLst>
              <a:ext uri="{FF2B5EF4-FFF2-40B4-BE49-F238E27FC236}">
                <a16:creationId xmlns:a16="http://schemas.microsoft.com/office/drawing/2014/main" id="{072F563F-969A-1741-AB28-F8B965E8B5AC}"/>
              </a:ext>
            </a:extLst>
          </p:cNvPr>
          <p:cNvSpPr>
            <a:spLocks noChangeArrowheads="1"/>
          </p:cNvSpPr>
          <p:nvPr/>
        </p:nvSpPr>
        <p:spPr bwMode="auto">
          <a:xfrm>
            <a:off x="1635125" y="106364"/>
            <a:ext cx="136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r>
              <a:rPr lang="en-US" altLang="en-US" sz="1800" dirty="0"/>
              <a:t>References</a:t>
            </a:r>
          </a:p>
        </p:txBody>
      </p:sp>
      <p:sp>
        <p:nvSpPr>
          <p:cNvPr id="7" name="Rectangle 6">
            <a:extLst>
              <a:ext uri="{FF2B5EF4-FFF2-40B4-BE49-F238E27FC236}">
                <a16:creationId xmlns:a16="http://schemas.microsoft.com/office/drawing/2014/main" id="{CFC5CC0A-B480-824F-BD03-21C0CF9B4FD6}"/>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6" name="Picture 5">
            <a:extLst>
              <a:ext uri="{FF2B5EF4-FFF2-40B4-BE49-F238E27FC236}">
                <a16:creationId xmlns:a16="http://schemas.microsoft.com/office/drawing/2014/main" id="{43DBE2A0-FD2C-2045-B584-B64BC274AA37}"/>
              </a:ext>
            </a:extLst>
          </p:cNvPr>
          <p:cNvPicPr>
            <a:picLocks noChangeAspect="1"/>
          </p:cNvPicPr>
          <p:nvPr/>
        </p:nvPicPr>
        <p:blipFill>
          <a:blip r:embed="rId2"/>
          <a:stretch>
            <a:fillRect/>
          </a:stretch>
        </p:blipFill>
        <p:spPr>
          <a:xfrm>
            <a:off x="5882477" y="3317900"/>
            <a:ext cx="6231659" cy="3009435"/>
          </a:xfrm>
          <a:prstGeom prst="rect">
            <a:avLst/>
          </a:prstGeom>
        </p:spPr>
      </p:pic>
    </p:spTree>
    <p:extLst>
      <p:ext uri="{BB962C8B-B14F-4D97-AF65-F5344CB8AC3E}">
        <p14:creationId xmlns:p14="http://schemas.microsoft.com/office/powerpoint/2010/main" val="335909730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CE98BC-4C0C-A14F-B434-444ABA2A4231}"/>
              </a:ext>
            </a:extLst>
          </p:cNvPr>
          <p:cNvPicPr>
            <a:picLocks noGrp="1" noChangeAspect="1"/>
          </p:cNvPicPr>
          <p:nvPr>
            <p:ph idx="1"/>
          </p:nvPr>
        </p:nvPicPr>
        <p:blipFill>
          <a:blip r:embed="rId2"/>
          <a:stretch>
            <a:fillRect/>
          </a:stretch>
        </p:blipFill>
        <p:spPr>
          <a:xfrm>
            <a:off x="3783229" y="1005827"/>
            <a:ext cx="8237321" cy="5531460"/>
          </a:xfrm>
        </p:spPr>
      </p:pic>
      <p:pic>
        <p:nvPicPr>
          <p:cNvPr id="7" name="Picture 6">
            <a:extLst>
              <a:ext uri="{FF2B5EF4-FFF2-40B4-BE49-F238E27FC236}">
                <a16:creationId xmlns:a16="http://schemas.microsoft.com/office/drawing/2014/main" id="{1EF5C5B8-3295-6542-9777-475E7655AAB2}"/>
              </a:ext>
            </a:extLst>
          </p:cNvPr>
          <p:cNvPicPr>
            <a:picLocks noChangeAspect="1"/>
          </p:cNvPicPr>
          <p:nvPr/>
        </p:nvPicPr>
        <p:blipFill>
          <a:blip r:embed="rId3"/>
          <a:stretch>
            <a:fillRect/>
          </a:stretch>
        </p:blipFill>
        <p:spPr>
          <a:xfrm>
            <a:off x="3783229" y="1005826"/>
            <a:ext cx="8256813" cy="5521151"/>
          </a:xfrm>
          <a:prstGeom prst="rect">
            <a:avLst/>
          </a:prstGeom>
        </p:spPr>
      </p:pic>
      <p:sp>
        <p:nvSpPr>
          <p:cNvPr id="8" name="Content Placeholder 2">
            <a:extLst>
              <a:ext uri="{FF2B5EF4-FFF2-40B4-BE49-F238E27FC236}">
                <a16:creationId xmlns:a16="http://schemas.microsoft.com/office/drawing/2014/main" id="{B9758260-EA26-2046-91B6-DCEFDA3D343F}"/>
              </a:ext>
            </a:extLst>
          </p:cNvPr>
          <p:cNvSpPr txBox="1">
            <a:spLocks/>
          </p:cNvSpPr>
          <p:nvPr/>
        </p:nvSpPr>
        <p:spPr>
          <a:xfrm>
            <a:off x="755826" y="1039614"/>
            <a:ext cx="3027403" cy="354171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You cannot </a:t>
            </a:r>
            <a:r>
              <a:rPr lang="en-US" u="sng" dirty="0">
                <a:latin typeface="Arial" panose="020B0604020202020204" pitchFamily="34" charset="0"/>
                <a:cs typeface="Arial" panose="020B0604020202020204" pitchFamily="34" charset="0"/>
              </a:rPr>
              <a:t>predict </a:t>
            </a:r>
            <a:r>
              <a:rPr lang="en-US" dirty="0">
                <a:latin typeface="Arial" panose="020B0604020202020204" pitchFamily="34" charset="0"/>
                <a:cs typeface="Arial" panose="020B0604020202020204" pitchFamily="34" charset="0"/>
              </a:rPr>
              <a:t>competitive, hack attacks either in M&amp;A, advances in tech or anything else, nor </a:t>
            </a:r>
            <a:r>
              <a:rPr lang="en-US" u="sng" dirty="0">
                <a:latin typeface="Arial" panose="020B0604020202020204" pitchFamily="34" charset="0"/>
                <a:cs typeface="Arial" panose="020B0604020202020204" pitchFamily="34" charset="0"/>
              </a:rPr>
              <a:t>react</a:t>
            </a:r>
            <a:r>
              <a:rPr lang="en-US" dirty="0">
                <a:latin typeface="Arial" panose="020B0604020202020204" pitchFamily="34" charset="0"/>
                <a:cs typeface="Arial" panose="020B0604020202020204" pitchFamily="34" charset="0"/>
              </a:rPr>
              <a:t> to them, you can only </a:t>
            </a:r>
            <a:r>
              <a:rPr lang="en-US" u="sng" dirty="0">
                <a:latin typeface="Arial" panose="020B0604020202020204" pitchFamily="34" charset="0"/>
                <a:cs typeface="Arial" panose="020B0604020202020204" pitchFamily="34" charset="0"/>
              </a:rPr>
              <a:t>direct</a:t>
            </a:r>
            <a:r>
              <a:rPr lang="en-US" dirty="0">
                <a:latin typeface="Arial" panose="020B0604020202020204" pitchFamily="34" charset="0"/>
                <a:cs typeface="Arial" panose="020B0604020202020204" pitchFamily="34" charset="0"/>
              </a:rPr>
              <a:t> customers to your content and thought leadership.</a:t>
            </a:r>
          </a:p>
        </p:txBody>
      </p:sp>
      <p:sp>
        <p:nvSpPr>
          <p:cNvPr id="9" name="Rectangle 8">
            <a:extLst>
              <a:ext uri="{FF2B5EF4-FFF2-40B4-BE49-F238E27FC236}">
                <a16:creationId xmlns:a16="http://schemas.microsoft.com/office/drawing/2014/main" id="{FAF0B219-16D3-2346-8468-20DE0E2F8BAF}"/>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10" name="Title 1">
            <a:extLst>
              <a:ext uri="{FF2B5EF4-FFF2-40B4-BE49-F238E27FC236}">
                <a16:creationId xmlns:a16="http://schemas.microsoft.com/office/drawing/2014/main" id="{928E991F-86C0-F24E-9C41-DF8DA63DE5DB}"/>
              </a:ext>
            </a:extLst>
          </p:cNvPr>
          <p:cNvSpPr txBox="1">
            <a:spLocks/>
          </p:cNvSpPr>
          <p:nvPr/>
        </p:nvSpPr>
        <p:spPr>
          <a:xfrm>
            <a:off x="1181101" y="188857"/>
            <a:ext cx="11010899" cy="611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50000"/>
              </a:lnSpc>
            </a:pPr>
            <a:r>
              <a:rPr lang="en-US" sz="2500" dirty="0">
                <a:latin typeface="Arial" panose="020B0604020202020204" pitchFamily="34" charset="0"/>
                <a:cs typeface="Arial" panose="020B0604020202020204" pitchFamily="34" charset="0"/>
              </a:rPr>
              <a:t>Key PointS – WHY Build a Corporate Intelligence Agency</a:t>
            </a:r>
            <a:endParaRPr lang="en-US" sz="25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20B3EC0-EA67-1444-80A5-A1B36668D11C}"/>
              </a:ext>
            </a:extLst>
          </p:cNvPr>
          <p:cNvPicPr>
            <a:picLocks noChangeAspect="1"/>
          </p:cNvPicPr>
          <p:nvPr/>
        </p:nvPicPr>
        <p:blipFill>
          <a:blip r:embed="rId4"/>
          <a:stretch>
            <a:fillRect/>
          </a:stretch>
        </p:blipFill>
        <p:spPr>
          <a:xfrm>
            <a:off x="3760369" y="937244"/>
            <a:ext cx="8237321" cy="5812862"/>
          </a:xfrm>
          <a:prstGeom prst="rect">
            <a:avLst/>
          </a:prstGeom>
        </p:spPr>
      </p:pic>
      <p:pic>
        <p:nvPicPr>
          <p:cNvPr id="2" name="Picture 1">
            <a:extLst>
              <a:ext uri="{FF2B5EF4-FFF2-40B4-BE49-F238E27FC236}">
                <a16:creationId xmlns:a16="http://schemas.microsoft.com/office/drawing/2014/main" id="{294A1FDA-FABC-294E-B6CD-0338887D8790}"/>
              </a:ext>
            </a:extLst>
          </p:cNvPr>
          <p:cNvPicPr>
            <a:picLocks noChangeAspect="1"/>
          </p:cNvPicPr>
          <p:nvPr/>
        </p:nvPicPr>
        <p:blipFill>
          <a:blip r:embed="rId5"/>
          <a:stretch>
            <a:fillRect/>
          </a:stretch>
        </p:blipFill>
        <p:spPr>
          <a:xfrm>
            <a:off x="3806089" y="800745"/>
            <a:ext cx="7993032" cy="4206860"/>
          </a:xfrm>
          <a:prstGeom prst="rect">
            <a:avLst/>
          </a:prstGeom>
        </p:spPr>
      </p:pic>
      <p:pic>
        <p:nvPicPr>
          <p:cNvPr id="4" name="Picture 3">
            <a:extLst>
              <a:ext uri="{FF2B5EF4-FFF2-40B4-BE49-F238E27FC236}">
                <a16:creationId xmlns:a16="http://schemas.microsoft.com/office/drawing/2014/main" id="{E08E4A9B-B424-544D-AEEA-4F7B440191A4}"/>
              </a:ext>
            </a:extLst>
          </p:cNvPr>
          <p:cNvPicPr>
            <a:picLocks noChangeAspect="1"/>
          </p:cNvPicPr>
          <p:nvPr/>
        </p:nvPicPr>
        <p:blipFill>
          <a:blip r:embed="rId6"/>
          <a:stretch>
            <a:fillRect/>
          </a:stretch>
        </p:blipFill>
        <p:spPr>
          <a:xfrm>
            <a:off x="3783229" y="2276890"/>
            <a:ext cx="8090078" cy="4250087"/>
          </a:xfrm>
          <a:prstGeom prst="rect">
            <a:avLst/>
          </a:prstGeom>
        </p:spPr>
      </p:pic>
    </p:spTree>
    <p:extLst>
      <p:ext uri="{BB962C8B-B14F-4D97-AF65-F5344CB8AC3E}">
        <p14:creationId xmlns:p14="http://schemas.microsoft.com/office/powerpoint/2010/main" val="3596986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3000"/>
                                        <p:tgtEl>
                                          <p:spTgt spid="7"/>
                                        </p:tgtEl>
                                      </p:cBhvr>
                                    </p:animEffect>
                                    <p:set>
                                      <p:cBhvr>
                                        <p:cTn id="12" dur="1" fill="hold">
                                          <p:stCondLst>
                                            <p:cond delay="2999"/>
                                          </p:stCondLst>
                                        </p:cTn>
                                        <p:tgtEl>
                                          <p:spTgt spid="7"/>
                                        </p:tgtEl>
                                        <p:attrNameLst>
                                          <p:attrName>style.visibility</p:attrName>
                                        </p:attrNameLst>
                                      </p:cBhvr>
                                      <p:to>
                                        <p:strVal val="hidden"/>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3" fill="hold">
                            <p:stCondLst>
                              <p:cond delay="3000"/>
                            </p:stCondLst>
                            <p:childTnLst>
                              <p:par>
                                <p:cTn id="14" presetID="16" presetClass="entr" presetSubtype="37"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trips(down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8">
            <a:extLst>
              <a:ext uri="{FF2B5EF4-FFF2-40B4-BE49-F238E27FC236}">
                <a16:creationId xmlns:a16="http://schemas.microsoft.com/office/drawing/2014/main" id="{88FA301F-3AD0-6A43-AFC6-476599F171B2}"/>
              </a:ext>
            </a:extLst>
          </p:cNvPr>
          <p:cNvSpPr>
            <a:spLocks noGrp="1"/>
          </p:cNvSpPr>
          <p:nvPr>
            <p:ph idx="1"/>
          </p:nvPr>
        </p:nvSpPr>
        <p:spPr>
          <a:xfrm>
            <a:off x="795130" y="476250"/>
            <a:ext cx="10996820" cy="6248400"/>
          </a:xfrm>
        </p:spPr>
        <p:txBody>
          <a:bodyPr/>
          <a:lstStyle/>
          <a:p>
            <a:pPr>
              <a:lnSpc>
                <a:spcPct val="150000"/>
              </a:lnSpc>
              <a:defRPr/>
            </a:pPr>
            <a:r>
              <a:rPr lang="en-US" sz="1800" dirty="0">
                <a:latin typeface="Arial" panose="020B0604020202020204" pitchFamily="34" charset="0"/>
                <a:cs typeface="Arial" panose="020B0604020202020204" pitchFamily="34" charset="0"/>
              </a:rPr>
              <a:t>“Becoming a global social media influencer and thought leader in the technology industry demands a rare mix of communication and marketing expertise combined with broad and deep technical experience. Tom is a thought leader in both B2B IT and B2C application solutions. He has content development and delivery skills across a wide range of technologies including AI, social media, social selling, mobile apps, IoT, IoMT, network security, blockchain, machine learning and quantum computing. He has a unique ability to translate complicated technologies and opportunities into actionable insights for business leaders from the C-level to the floor-level. If you need help generating and communicating compelling stories about your technology products and services, I recommend you contact Tom. He will challenge you to think differently and act differently in how you communicate the value of your solutions to customers, partners and markets.”</a:t>
            </a:r>
          </a:p>
          <a:p>
            <a:pPr>
              <a:lnSpc>
                <a:spcPct val="150000"/>
              </a:lnSpc>
              <a:defRPr/>
            </a:pPr>
            <a:r>
              <a:rPr lang="en-US" altLang="en-US" sz="1800" b="1" dirty="0">
                <a:latin typeface="Arial" panose="020B0604020202020204" pitchFamily="34" charset="0"/>
                <a:cs typeface="Arial" panose="020B0604020202020204" pitchFamily="34" charset="0"/>
              </a:rPr>
              <a:t>Roger Toennis – Senior Director Gartner Retired</a:t>
            </a:r>
          </a:p>
          <a:p>
            <a:pPr marL="114300" indent="0">
              <a:lnSpc>
                <a:spcPct val="150000"/>
              </a:lnSpc>
              <a:buNone/>
              <a:defRPr/>
            </a:pPr>
            <a:endParaRPr lang="en-US" altLang="en-US" sz="1800" dirty="0">
              <a:latin typeface="Arial" panose="020B0604020202020204" pitchFamily="34" charset="0"/>
              <a:cs typeface="Arial" panose="020B0604020202020204" pitchFamily="34" charset="0"/>
            </a:endParaRPr>
          </a:p>
          <a:p>
            <a:pPr>
              <a:lnSpc>
                <a:spcPct val="150000"/>
              </a:lnSpc>
              <a:defRPr/>
            </a:pPr>
            <a:endParaRPr lang="en-US" altLang="en-US" sz="1800" dirty="0">
              <a:latin typeface="Arial" panose="020B0604020202020204" pitchFamily="34" charset="0"/>
              <a:cs typeface="Arial" panose="020B0604020202020204" pitchFamily="34" charset="0"/>
            </a:endParaRPr>
          </a:p>
          <a:p>
            <a:pPr marL="114300" indent="0">
              <a:lnSpc>
                <a:spcPct val="150000"/>
              </a:lnSpc>
              <a:buNone/>
              <a:defRPr/>
            </a:pPr>
            <a:endParaRPr lang="en-US" altLang="en-US" sz="1100" u="sng" dirty="0">
              <a:latin typeface="Arial" panose="020B0604020202020204" pitchFamily="34" charset="0"/>
              <a:cs typeface="Arial" panose="020B0604020202020204" pitchFamily="34" charset="0"/>
            </a:endParaRPr>
          </a:p>
        </p:txBody>
      </p:sp>
      <p:sp>
        <p:nvSpPr>
          <p:cNvPr id="18434" name="Rectangle 21">
            <a:extLst>
              <a:ext uri="{FF2B5EF4-FFF2-40B4-BE49-F238E27FC236}">
                <a16:creationId xmlns:a16="http://schemas.microsoft.com/office/drawing/2014/main" id="{2719340A-0404-604F-BB72-596CCDE30795}"/>
              </a:ext>
            </a:extLst>
          </p:cNvPr>
          <p:cNvSpPr>
            <a:spLocks noChangeArrowheads="1"/>
          </p:cNvSpPr>
          <p:nvPr/>
        </p:nvSpPr>
        <p:spPr bwMode="auto">
          <a:xfrm>
            <a:off x="1635125" y="106364"/>
            <a:ext cx="136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panose="020B0604020202020204" pitchFamily="34" charset="0"/>
                <a:ea typeface="MS PGothic" panose="020B0600070205080204" pitchFamily="34" charset="-128"/>
              </a:defRPr>
            </a:lvl1pPr>
            <a:lvl2pPr marL="742950" indent="-285750">
              <a:defRPr sz="2600">
                <a:solidFill>
                  <a:schemeClr val="tx1"/>
                </a:solidFill>
                <a:latin typeface="Arial" panose="020B0604020202020204" pitchFamily="34" charset="0"/>
                <a:ea typeface="MS PGothic" panose="020B0600070205080204" pitchFamily="34" charset="-128"/>
              </a:defRPr>
            </a:lvl2pPr>
            <a:lvl3pPr marL="1143000" indent="-228600">
              <a:defRPr sz="2600">
                <a:solidFill>
                  <a:schemeClr val="tx1"/>
                </a:solidFill>
                <a:latin typeface="Arial" panose="020B0604020202020204" pitchFamily="34" charset="0"/>
                <a:ea typeface="MS PGothic" panose="020B0600070205080204" pitchFamily="34" charset="-128"/>
              </a:defRPr>
            </a:lvl3pPr>
            <a:lvl4pPr marL="1600200" indent="-228600">
              <a:defRPr sz="2600">
                <a:solidFill>
                  <a:schemeClr val="tx1"/>
                </a:solidFill>
                <a:latin typeface="Arial" panose="020B0604020202020204" pitchFamily="34" charset="0"/>
                <a:ea typeface="MS PGothic" panose="020B0600070205080204" pitchFamily="34" charset="-128"/>
              </a:defRPr>
            </a:lvl4pPr>
            <a:lvl5pPr marL="2057400" indent="-228600">
              <a:defRPr sz="2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r>
              <a:rPr lang="en-US" altLang="en-US" sz="1800" dirty="0"/>
              <a:t>References</a:t>
            </a:r>
          </a:p>
        </p:txBody>
      </p:sp>
      <p:sp>
        <p:nvSpPr>
          <p:cNvPr id="6" name="Rectangle 5">
            <a:extLst>
              <a:ext uri="{FF2B5EF4-FFF2-40B4-BE49-F238E27FC236}">
                <a16:creationId xmlns:a16="http://schemas.microsoft.com/office/drawing/2014/main" id="{7CFF6F24-50EA-884B-94A6-88ADE7D715C6}"/>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Tree>
    <p:extLst>
      <p:ext uri="{BB962C8B-B14F-4D97-AF65-F5344CB8AC3E}">
        <p14:creationId xmlns:p14="http://schemas.microsoft.com/office/powerpoint/2010/main" val="10394350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E0B8-CAE7-BF44-A71E-5638131BDB44}"/>
              </a:ext>
            </a:extLst>
          </p:cNvPr>
          <p:cNvSpPr>
            <a:spLocks noGrp="1"/>
          </p:cNvSpPr>
          <p:nvPr>
            <p:ph type="title"/>
          </p:nvPr>
        </p:nvSpPr>
        <p:spPr/>
        <p:txBody>
          <a:bodyPr/>
          <a:lstStyle/>
          <a:p>
            <a:r>
              <a:rPr lang="en-US" dirty="0"/>
              <a:t>Other Seminars</a:t>
            </a:r>
          </a:p>
        </p:txBody>
      </p:sp>
    </p:spTree>
    <p:extLst>
      <p:ext uri="{BB962C8B-B14F-4D97-AF65-F5344CB8AC3E}">
        <p14:creationId xmlns:p14="http://schemas.microsoft.com/office/powerpoint/2010/main" val="4272134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06A37A-BEC0-4F41-802D-B2294A9865DC}"/>
              </a:ext>
            </a:extLst>
          </p:cNvPr>
          <p:cNvSpPr/>
          <p:nvPr/>
        </p:nvSpPr>
        <p:spPr>
          <a:xfrm>
            <a:off x="1084262" y="6431518"/>
            <a:ext cx="240213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 </a:t>
            </a:r>
          </a:p>
        </p:txBody>
      </p:sp>
      <p:sp>
        <p:nvSpPr>
          <p:cNvPr id="9" name="Rectangle 8">
            <a:extLst>
              <a:ext uri="{FF2B5EF4-FFF2-40B4-BE49-F238E27FC236}">
                <a16:creationId xmlns:a16="http://schemas.microsoft.com/office/drawing/2014/main" id="{36177F5C-C620-3943-8AD5-9C87A4D82773}"/>
              </a:ext>
            </a:extLst>
          </p:cNvPr>
          <p:cNvSpPr/>
          <p:nvPr/>
        </p:nvSpPr>
        <p:spPr>
          <a:xfrm>
            <a:off x="5597976" y="6069429"/>
            <a:ext cx="6535827" cy="646331"/>
          </a:xfrm>
          <a:prstGeom prst="rect">
            <a:avLst/>
          </a:prstGeom>
        </p:spPr>
        <p:txBody>
          <a:bodyPr wrap="none">
            <a:spAutoFit/>
          </a:bodyPr>
          <a:lstStyle/>
          <a:p>
            <a:pPr algn="r"/>
            <a:r>
              <a:rPr lang="en-US" dirty="0">
                <a:latin typeface="Arial" panose="020B0604020202020204" pitchFamily="34" charset="0"/>
                <a:cs typeface="Arial" panose="020B0604020202020204" pitchFamily="34" charset="0"/>
              </a:rPr>
              <a:t>Developed and Delivered by TECHtionary.com </a:t>
            </a:r>
          </a:p>
          <a:p>
            <a:pPr algn="r"/>
            <a:r>
              <a:rPr lang="en-US" dirty="0">
                <a:latin typeface="Arial" panose="020B0604020202020204" pitchFamily="34" charset="0"/>
                <a:cs typeface="Arial" panose="020B0604020202020204" pitchFamily="34" charset="0"/>
              </a:rPr>
              <a:t>To Schedule email cross@gocross.com or call 303-594-1694 </a:t>
            </a:r>
          </a:p>
        </p:txBody>
      </p:sp>
      <p:sp>
        <p:nvSpPr>
          <p:cNvPr id="12" name="Rectangle 11">
            <a:extLst>
              <a:ext uri="{FF2B5EF4-FFF2-40B4-BE49-F238E27FC236}">
                <a16:creationId xmlns:a16="http://schemas.microsoft.com/office/drawing/2014/main" id="{0EB4C7D6-14E7-6D40-9D0E-ACA76F7C3089}"/>
              </a:ext>
            </a:extLst>
          </p:cNvPr>
          <p:cNvSpPr/>
          <p:nvPr/>
        </p:nvSpPr>
        <p:spPr>
          <a:xfrm>
            <a:off x="1144118" y="112625"/>
            <a:ext cx="5600699" cy="1077218"/>
          </a:xfrm>
          <a:prstGeom prst="rect">
            <a:avLst/>
          </a:prstGeom>
        </p:spPr>
        <p:txBody>
          <a:bodyPr wrap="square">
            <a:spAutoFit/>
          </a:bodyPr>
          <a:lstStyle/>
          <a:p>
            <a:r>
              <a:rPr lang="en-US" sz="3200" dirty="0">
                <a:latin typeface="Arial" panose="020B0604020202020204" pitchFamily="34" charset="0"/>
                <a:ea typeface="Korataki Bk" panose="02000505000000020004" pitchFamily="2" charset="77"/>
                <a:cs typeface="Arial" panose="020B0604020202020204" pitchFamily="34" charset="0"/>
              </a:rPr>
              <a:t>Enterprise Sales Acceleration – </a:t>
            </a:r>
            <a:r>
              <a:rPr lang="en-US" sz="2100" dirty="0">
                <a:latin typeface="Arial" panose="020B0604020202020204" pitchFamily="34" charset="0"/>
                <a:ea typeface="Korataki Bk" panose="02000505000000020004" pitchFamily="2" charset="77"/>
                <a:cs typeface="Arial" panose="020B0604020202020204" pitchFamily="34" charset="0"/>
              </a:rPr>
              <a:t>B2B Professional Development Program</a:t>
            </a:r>
          </a:p>
        </p:txBody>
      </p:sp>
      <p:pic>
        <p:nvPicPr>
          <p:cNvPr id="11" name="Picture 10">
            <a:extLst>
              <a:ext uri="{FF2B5EF4-FFF2-40B4-BE49-F238E27FC236}">
                <a16:creationId xmlns:a16="http://schemas.microsoft.com/office/drawing/2014/main" id="{60D373E4-BA76-BE4A-9B44-9969480F3C1F}"/>
              </a:ext>
            </a:extLst>
          </p:cNvPr>
          <p:cNvPicPr>
            <a:picLocks noChangeAspect="1"/>
          </p:cNvPicPr>
          <p:nvPr/>
        </p:nvPicPr>
        <p:blipFill>
          <a:blip r:embed="rId2"/>
          <a:stretch>
            <a:fillRect/>
          </a:stretch>
        </p:blipFill>
        <p:spPr>
          <a:xfrm>
            <a:off x="7042836" y="651234"/>
            <a:ext cx="5071917" cy="4871333"/>
          </a:xfrm>
          <a:prstGeom prst="rect">
            <a:avLst/>
          </a:prstGeom>
        </p:spPr>
      </p:pic>
      <p:sp>
        <p:nvSpPr>
          <p:cNvPr id="3" name="Content Placeholder 2">
            <a:extLst>
              <a:ext uri="{FF2B5EF4-FFF2-40B4-BE49-F238E27FC236}">
                <a16:creationId xmlns:a16="http://schemas.microsoft.com/office/drawing/2014/main" id="{4C2C597F-4F27-2E45-AEBE-C4FB01833E0B}"/>
              </a:ext>
            </a:extLst>
          </p:cNvPr>
          <p:cNvSpPr>
            <a:spLocks noGrp="1"/>
          </p:cNvSpPr>
          <p:nvPr>
            <p:ph idx="1"/>
          </p:nvPr>
        </p:nvSpPr>
        <p:spPr>
          <a:xfrm>
            <a:off x="609600" y="1115171"/>
            <a:ext cx="6433236" cy="3541714"/>
          </a:xfrm>
        </p:spPr>
        <p:txBody>
          <a:bodyPr>
            <a:noAutofit/>
          </a:bodyPr>
          <a:lstStyle/>
          <a:p>
            <a:pPr marL="0" indent="0">
              <a:buNone/>
            </a:pPr>
            <a:r>
              <a:rPr lang="en-US" sz="2000" dirty="0">
                <a:latin typeface="Arial" panose="020B0604020202020204" pitchFamily="34" charset="0"/>
                <a:cs typeface="Arial" panose="020B0604020202020204" pitchFamily="34" charset="0"/>
              </a:rPr>
              <a:t>Proven sales revenue acceleration across thousands of B2B sales professionals that: </a:t>
            </a:r>
          </a:p>
          <a:p>
            <a:r>
              <a:rPr lang="en-US" sz="2000" dirty="0">
                <a:latin typeface="Arial" panose="020B0604020202020204" pitchFamily="34" charset="0"/>
                <a:cs typeface="Arial" panose="020B0604020202020204" pitchFamily="34" charset="0"/>
              </a:rPr>
              <a:t>Reduces sales cycle</a:t>
            </a:r>
          </a:p>
          <a:p>
            <a:r>
              <a:rPr lang="en-US" sz="2000" dirty="0">
                <a:latin typeface="Arial" panose="020B0604020202020204" pitchFamily="34" charset="0"/>
                <a:cs typeface="Arial" panose="020B0604020202020204" pitchFamily="34" charset="0"/>
              </a:rPr>
              <a:t>Increases competitive edge</a:t>
            </a:r>
          </a:p>
          <a:p>
            <a:r>
              <a:rPr lang="en-US" sz="2000" dirty="0">
                <a:latin typeface="Arial" panose="020B0604020202020204" pitchFamily="34" charset="0"/>
                <a:cs typeface="Arial" panose="020B0604020202020204" pitchFamily="34" charset="0"/>
              </a:rPr>
              <a:t>Reduces staff turmoil and turnover</a:t>
            </a:r>
          </a:p>
          <a:p>
            <a:r>
              <a:rPr lang="en-US" sz="2000" dirty="0">
                <a:latin typeface="Arial" panose="020B0604020202020204" pitchFamily="34" charset="0"/>
                <a:cs typeface="Arial" panose="020B0604020202020204" pitchFamily="34" charset="0"/>
              </a:rPr>
              <a:t>Produces higher margins</a:t>
            </a:r>
          </a:p>
          <a:p>
            <a:r>
              <a:rPr lang="en-US" sz="2000" dirty="0">
                <a:latin typeface="Arial" panose="020B0604020202020204" pitchFamily="34" charset="0"/>
                <a:cs typeface="Arial" panose="020B0604020202020204" pitchFamily="34" charset="0"/>
              </a:rPr>
              <a:t>Provides improved sales leadership </a:t>
            </a:r>
          </a:p>
          <a:p>
            <a:r>
              <a:rPr lang="en-US" sz="2000" dirty="0">
                <a:latin typeface="Arial" panose="020B0604020202020204" pitchFamily="34" charset="0"/>
                <a:cs typeface="Arial" panose="020B0604020202020204" pitchFamily="34" charset="0"/>
              </a:rPr>
              <a:t>Is designed for Small, Medium, Major, Channel and Enterprise Markets</a:t>
            </a:r>
          </a:p>
          <a:p>
            <a:r>
              <a:rPr lang="en-US" sz="2000" dirty="0">
                <a:latin typeface="Arial" panose="020B0604020202020204" pitchFamily="34" charset="0"/>
                <a:cs typeface="Arial" panose="020B0604020202020204" pitchFamily="34" charset="0"/>
              </a:rPr>
              <a:t>Addresses UC, Collaboration, IT, VAR, MSP, Cloud, Security, IoT, other providers and channel partners</a:t>
            </a:r>
          </a:p>
          <a:p>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5C36069-340E-3C45-86F7-970A4E75E8AE}"/>
              </a:ext>
            </a:extLst>
          </p:cNvPr>
          <p:cNvSpPr txBox="1"/>
          <p:nvPr/>
        </p:nvSpPr>
        <p:spPr>
          <a:xfrm>
            <a:off x="-400050" y="-190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6576025"/>
      </p:ext>
    </p:extLst>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FE58795-1754-2F45-88C5-1C958E590C05}"/>
              </a:ext>
            </a:extLst>
          </p:cNvPr>
          <p:cNvSpPr>
            <a:spLocks noGrp="1" noChangeArrowheads="1"/>
          </p:cNvSpPr>
          <p:nvPr>
            <p:ph type="title"/>
          </p:nvPr>
        </p:nvSpPr>
        <p:spPr>
          <a:xfrm>
            <a:off x="4210050" y="95250"/>
            <a:ext cx="7162800" cy="685800"/>
          </a:xfrm>
          <a:noFill/>
        </p:spPr>
        <p:txBody>
          <a:bodyPr>
            <a:normAutofit/>
          </a:bodyPr>
          <a:lstStyle/>
          <a:p>
            <a:r>
              <a:rPr lang="en-US" altLang="en-US" sz="3200" dirty="0"/>
              <a:t>Enterprise sales acceleration goals</a:t>
            </a:r>
            <a:endParaRPr lang="en-US" altLang="en-US" dirty="0"/>
          </a:p>
        </p:txBody>
      </p:sp>
      <p:sp>
        <p:nvSpPr>
          <p:cNvPr id="9219" name="Rectangle 3">
            <a:extLst>
              <a:ext uri="{FF2B5EF4-FFF2-40B4-BE49-F238E27FC236}">
                <a16:creationId xmlns:a16="http://schemas.microsoft.com/office/drawing/2014/main" id="{0DB5C9D4-BBA6-EF4C-B995-960E45983809}"/>
              </a:ext>
            </a:extLst>
          </p:cNvPr>
          <p:cNvSpPr>
            <a:spLocks noGrp="1" noChangeArrowheads="1"/>
          </p:cNvSpPr>
          <p:nvPr>
            <p:ph type="body" idx="1"/>
          </p:nvPr>
        </p:nvSpPr>
        <p:spPr>
          <a:xfrm>
            <a:off x="4267200" y="819150"/>
            <a:ext cx="7543800" cy="4953000"/>
          </a:xfrm>
          <a:noFill/>
        </p:spPr>
        <p:txBody>
          <a:bodyPr>
            <a:noAutofit/>
          </a:bodyPr>
          <a:lstStyle/>
          <a:p>
            <a:pPr>
              <a:lnSpc>
                <a:spcPct val="105000"/>
              </a:lnSpc>
            </a:pPr>
            <a:r>
              <a:rPr lang="en-US" altLang="en-US" sz="2300" dirty="0">
                <a:latin typeface="Arial" panose="020B0604020202020204" pitchFamily="34" charset="0"/>
                <a:cs typeface="Arial" panose="020B0604020202020204" pitchFamily="34" charset="0"/>
              </a:rPr>
              <a:t>Presents enterprise solutions selling scenarios.</a:t>
            </a:r>
          </a:p>
          <a:p>
            <a:pPr>
              <a:lnSpc>
                <a:spcPct val="105000"/>
              </a:lnSpc>
            </a:pPr>
            <a:r>
              <a:rPr lang="en-US" altLang="en-US" sz="2300" dirty="0">
                <a:latin typeface="Arial" panose="020B0604020202020204" pitchFamily="34" charset="0"/>
                <a:cs typeface="Arial" panose="020B0604020202020204" pitchFamily="34" charset="0"/>
              </a:rPr>
              <a:t>Understand what customers especially enterprise business customers are looking for and expect from a provider of integrated applications solutions and networking services.</a:t>
            </a:r>
          </a:p>
          <a:p>
            <a:pPr>
              <a:lnSpc>
                <a:spcPct val="105000"/>
              </a:lnSpc>
            </a:pPr>
            <a:r>
              <a:rPr lang="en-US" altLang="en-US" sz="2300" dirty="0">
                <a:latin typeface="Arial" panose="020B0604020202020204" pitchFamily="34" charset="0"/>
                <a:cs typeface="Arial" panose="020B0604020202020204" pitchFamily="34" charset="0"/>
              </a:rPr>
              <a:t>Understand what are the situations, success factors and solutions in making the sale and how you can make a difference in your prospective and ongoing customer relations.</a:t>
            </a:r>
          </a:p>
          <a:p>
            <a:pPr>
              <a:lnSpc>
                <a:spcPct val="105000"/>
              </a:lnSpc>
            </a:pPr>
            <a:r>
              <a:rPr lang="en-US" altLang="en-US" sz="2300" dirty="0">
                <a:latin typeface="Arial" panose="020B0604020202020204" pitchFamily="34" charset="0"/>
                <a:cs typeface="Arial" panose="020B0604020202020204" pitchFamily="34" charset="0"/>
              </a:rPr>
              <a:t>And, most importantly, </a:t>
            </a:r>
            <a:r>
              <a:rPr lang="en-US" altLang="en-US" sz="2300" b="1" dirty="0">
                <a:latin typeface="Arial" panose="020B0604020202020204" pitchFamily="34" charset="0"/>
                <a:cs typeface="Arial" panose="020B0604020202020204" pitchFamily="34" charset="0"/>
              </a:rPr>
              <a:t>maximize the confidence-to-close factor and the customer gain-retain ratio.</a:t>
            </a:r>
          </a:p>
        </p:txBody>
      </p:sp>
      <p:pic>
        <p:nvPicPr>
          <p:cNvPr id="9220" name="Picture 4">
            <a:extLst>
              <a:ext uri="{FF2B5EF4-FFF2-40B4-BE49-F238E27FC236}">
                <a16:creationId xmlns:a16="http://schemas.microsoft.com/office/drawing/2014/main" id="{A2B4CE34-D2EE-E243-943A-34D0987F09F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76200"/>
            <a:ext cx="363855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Rectangle 5">
            <a:extLst>
              <a:ext uri="{FF2B5EF4-FFF2-40B4-BE49-F238E27FC236}">
                <a16:creationId xmlns:a16="http://schemas.microsoft.com/office/drawing/2014/main" id="{2B25DDC4-F287-3443-9B34-664162D7F470}"/>
              </a:ext>
            </a:extLst>
          </p:cNvPr>
          <p:cNvSpPr>
            <a:spLocks noChangeArrowheads="1"/>
          </p:cNvSpPr>
          <p:nvPr/>
        </p:nvSpPr>
        <p:spPr bwMode="auto">
          <a:xfrm>
            <a:off x="987424" y="2587109"/>
            <a:ext cx="2724150" cy="2552700"/>
          </a:xfrm>
          <a:prstGeom prst="rect">
            <a:avLst/>
          </a:prstGeom>
          <a:solidFill>
            <a:srgbClr val="000080">
              <a:alpha val="36000"/>
            </a:srgbClr>
          </a:solidFill>
          <a:ln>
            <a:noFill/>
          </a:ln>
          <a:effectLst/>
        </p:spPr>
        <p:txBody>
          <a:bodyPr lIns="90488" tIns="44450" rIns="90488" bIns="44450" anchor="ctr"/>
          <a:lstStyle>
            <a:lvl1pPr>
              <a:spcBef>
                <a:spcPct val="20000"/>
              </a:spcBef>
              <a:buClr>
                <a:srgbClr val="00FF00"/>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rgbClr val="00FF00"/>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rgbClr val="00FF00"/>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9pPr>
          </a:lstStyle>
          <a:p>
            <a:pPr algn="ctr">
              <a:lnSpc>
                <a:spcPct val="150000"/>
              </a:lnSpc>
              <a:spcBef>
                <a:spcPct val="0"/>
              </a:spcBef>
              <a:buClrTx/>
              <a:buSzTx/>
              <a:buFontTx/>
              <a:buNone/>
            </a:pPr>
            <a:r>
              <a:rPr lang="en-US" altLang="en-US" sz="2000" b="1" dirty="0"/>
              <a:t>“Confidence is a demonstration of knowledge.”</a:t>
            </a:r>
          </a:p>
          <a:p>
            <a:pPr algn="ctr">
              <a:lnSpc>
                <a:spcPct val="150000"/>
              </a:lnSpc>
              <a:spcBef>
                <a:spcPct val="0"/>
              </a:spcBef>
              <a:buClrTx/>
              <a:buSzTx/>
              <a:buFontTx/>
              <a:buNone/>
            </a:pPr>
            <a:r>
              <a:rPr lang="en-US" altLang="en-US" sz="2000" b="1" dirty="0"/>
              <a:t>Ivan G. Seidenberg </a:t>
            </a:r>
          </a:p>
          <a:p>
            <a:pPr algn="ctr">
              <a:lnSpc>
                <a:spcPct val="150000"/>
              </a:lnSpc>
              <a:spcBef>
                <a:spcPct val="0"/>
              </a:spcBef>
              <a:buClrTx/>
              <a:buSzTx/>
              <a:buFontTx/>
              <a:buNone/>
            </a:pPr>
            <a:r>
              <a:rPr lang="en-US" altLang="en-US" sz="2000" b="1" dirty="0"/>
              <a:t>Former CEO Verizon</a:t>
            </a:r>
          </a:p>
        </p:txBody>
      </p:sp>
      <p:sp>
        <p:nvSpPr>
          <p:cNvPr id="6" name="Rectangle 5">
            <a:extLst>
              <a:ext uri="{FF2B5EF4-FFF2-40B4-BE49-F238E27FC236}">
                <a16:creationId xmlns:a16="http://schemas.microsoft.com/office/drawing/2014/main" id="{B5D28C7B-BC9D-9E46-91B8-B0ABB886B7E9}"/>
              </a:ext>
            </a:extLst>
          </p:cNvPr>
          <p:cNvSpPr/>
          <p:nvPr/>
        </p:nvSpPr>
        <p:spPr>
          <a:xfrm>
            <a:off x="1084262" y="6431518"/>
            <a:ext cx="240213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 </a:t>
            </a:r>
          </a:p>
        </p:txBody>
      </p:sp>
    </p:spTree>
    <p:extLst>
      <p:ext uri="{BB962C8B-B14F-4D97-AF65-F5344CB8AC3E}">
        <p14:creationId xmlns:p14="http://schemas.microsoft.com/office/powerpoint/2010/main" val="37475171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908D3CFA-6F06-6643-B976-0AAE170FA812}"/>
              </a:ext>
            </a:extLst>
          </p:cNvPr>
          <p:cNvSpPr>
            <a:spLocks noChangeArrowheads="1"/>
          </p:cNvSpPr>
          <p:nvPr/>
        </p:nvSpPr>
        <p:spPr bwMode="auto">
          <a:xfrm>
            <a:off x="1104900" y="168274"/>
            <a:ext cx="904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rgbClr val="00FF00"/>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rgbClr val="00FF00"/>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rgbClr val="00FF00"/>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500" dirty="0"/>
              <a:t>Comprehensive Professional Development </a:t>
            </a:r>
          </a:p>
        </p:txBody>
      </p:sp>
      <p:sp>
        <p:nvSpPr>
          <p:cNvPr id="9" name="Rectangle 8">
            <a:extLst>
              <a:ext uri="{FF2B5EF4-FFF2-40B4-BE49-F238E27FC236}">
                <a16:creationId xmlns:a16="http://schemas.microsoft.com/office/drawing/2014/main" id="{F60AD084-28F6-304D-9A1B-ACEF1D82ADF1}"/>
              </a:ext>
            </a:extLst>
          </p:cNvPr>
          <p:cNvSpPr/>
          <p:nvPr/>
        </p:nvSpPr>
        <p:spPr>
          <a:xfrm>
            <a:off x="914400" y="989012"/>
            <a:ext cx="6521609" cy="1107996"/>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This course is part of a comprehensive curriculum in career and leadership development program.</a:t>
            </a:r>
          </a:p>
          <a:p>
            <a:endParaRPr lang="en-US" sz="2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BD94892-3C48-434F-B298-20FDFBEEA5B9}"/>
              </a:ext>
            </a:extLst>
          </p:cNvPr>
          <p:cNvPicPr>
            <a:picLocks noChangeAspect="1"/>
          </p:cNvPicPr>
          <p:nvPr/>
        </p:nvPicPr>
        <p:blipFill>
          <a:blip r:embed="rId2"/>
          <a:stretch>
            <a:fillRect/>
          </a:stretch>
        </p:blipFill>
        <p:spPr>
          <a:xfrm>
            <a:off x="1009650" y="2012353"/>
            <a:ext cx="6191250" cy="4476315"/>
          </a:xfrm>
          <a:prstGeom prst="rect">
            <a:avLst/>
          </a:prstGeom>
        </p:spPr>
      </p:pic>
      <p:sp>
        <p:nvSpPr>
          <p:cNvPr id="7" name="Rectangle 6">
            <a:extLst>
              <a:ext uri="{FF2B5EF4-FFF2-40B4-BE49-F238E27FC236}">
                <a16:creationId xmlns:a16="http://schemas.microsoft.com/office/drawing/2014/main" id="{8DFE9F6B-0BD1-0A4D-A3DD-E11F23253EEF}"/>
              </a:ext>
            </a:extLst>
          </p:cNvPr>
          <p:cNvSpPr/>
          <p:nvPr/>
        </p:nvSpPr>
        <p:spPr>
          <a:xfrm>
            <a:off x="1084262" y="6431518"/>
            <a:ext cx="240213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 </a:t>
            </a:r>
          </a:p>
        </p:txBody>
      </p:sp>
      <p:pic>
        <p:nvPicPr>
          <p:cNvPr id="4" name="Picture 3">
            <a:extLst>
              <a:ext uri="{FF2B5EF4-FFF2-40B4-BE49-F238E27FC236}">
                <a16:creationId xmlns:a16="http://schemas.microsoft.com/office/drawing/2014/main" id="{10257274-D0E8-3941-AA47-3DD23984A5F8}"/>
              </a:ext>
            </a:extLst>
          </p:cNvPr>
          <p:cNvPicPr>
            <a:picLocks noChangeAspect="1"/>
          </p:cNvPicPr>
          <p:nvPr/>
        </p:nvPicPr>
        <p:blipFill>
          <a:blip r:embed="rId3"/>
          <a:stretch>
            <a:fillRect/>
          </a:stretch>
        </p:blipFill>
        <p:spPr>
          <a:xfrm>
            <a:off x="7829550" y="168274"/>
            <a:ext cx="3810000" cy="6350000"/>
          </a:xfrm>
          <a:prstGeom prst="rect">
            <a:avLst/>
          </a:prstGeom>
        </p:spPr>
      </p:pic>
    </p:spTree>
    <p:extLst>
      <p:ext uri="{BB962C8B-B14F-4D97-AF65-F5344CB8AC3E}">
        <p14:creationId xmlns:p14="http://schemas.microsoft.com/office/powerpoint/2010/main" val="2033217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A04C-4BA8-D74B-A682-4B60F8C526CA}"/>
              </a:ext>
            </a:extLst>
          </p:cNvPr>
          <p:cNvSpPr>
            <a:spLocks noGrp="1"/>
          </p:cNvSpPr>
          <p:nvPr>
            <p:ph type="title"/>
          </p:nvPr>
        </p:nvSpPr>
        <p:spPr>
          <a:xfrm>
            <a:off x="1143001" y="294667"/>
            <a:ext cx="9905998" cy="772132"/>
          </a:xfrm>
        </p:spPr>
        <p:txBody>
          <a:bodyPr/>
          <a:lstStyle/>
          <a:p>
            <a:r>
              <a:rPr lang="en-US" dirty="0"/>
              <a:t>About Tom</a:t>
            </a:r>
          </a:p>
        </p:txBody>
      </p:sp>
      <p:pic>
        <p:nvPicPr>
          <p:cNvPr id="5" name="Picture 4">
            <a:extLst>
              <a:ext uri="{FF2B5EF4-FFF2-40B4-BE49-F238E27FC236}">
                <a16:creationId xmlns:a16="http://schemas.microsoft.com/office/drawing/2014/main" id="{8B507CEC-8C45-4744-A307-D4431DF831DE}"/>
              </a:ext>
            </a:extLst>
          </p:cNvPr>
          <p:cNvPicPr>
            <a:picLocks noChangeAspect="1"/>
          </p:cNvPicPr>
          <p:nvPr/>
        </p:nvPicPr>
        <p:blipFill>
          <a:blip r:embed="rId2"/>
          <a:stretch>
            <a:fillRect/>
          </a:stretch>
        </p:blipFill>
        <p:spPr>
          <a:xfrm>
            <a:off x="7200900" y="124433"/>
            <a:ext cx="3219450" cy="6438900"/>
          </a:xfrm>
          <a:prstGeom prst="rect">
            <a:avLst/>
          </a:prstGeom>
        </p:spPr>
      </p:pic>
      <p:pic>
        <p:nvPicPr>
          <p:cNvPr id="7" name="Picture 6">
            <a:extLst>
              <a:ext uri="{FF2B5EF4-FFF2-40B4-BE49-F238E27FC236}">
                <a16:creationId xmlns:a16="http://schemas.microsoft.com/office/drawing/2014/main" id="{635B30D0-9407-5D47-97B6-34BBDA993C62}"/>
              </a:ext>
            </a:extLst>
          </p:cNvPr>
          <p:cNvPicPr>
            <a:picLocks noChangeAspect="1"/>
          </p:cNvPicPr>
          <p:nvPr/>
        </p:nvPicPr>
        <p:blipFill>
          <a:blip r:embed="rId3"/>
          <a:stretch>
            <a:fillRect/>
          </a:stretch>
        </p:blipFill>
        <p:spPr>
          <a:xfrm>
            <a:off x="1143001" y="1285875"/>
            <a:ext cx="5143500" cy="4286250"/>
          </a:xfrm>
          <a:prstGeom prst="rect">
            <a:avLst/>
          </a:prstGeom>
        </p:spPr>
      </p:pic>
      <p:sp>
        <p:nvSpPr>
          <p:cNvPr id="8" name="Rectangle 7">
            <a:extLst>
              <a:ext uri="{FF2B5EF4-FFF2-40B4-BE49-F238E27FC236}">
                <a16:creationId xmlns:a16="http://schemas.microsoft.com/office/drawing/2014/main" id="{0B374ED3-B42A-6042-BEA2-00BBC010781B}"/>
              </a:ext>
            </a:extLst>
          </p:cNvPr>
          <p:cNvSpPr/>
          <p:nvPr/>
        </p:nvSpPr>
        <p:spPr>
          <a:xfrm>
            <a:off x="1084262" y="6431518"/>
            <a:ext cx="4268028"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 @evankirstel &amp; TECHtionary.com </a:t>
            </a:r>
          </a:p>
        </p:txBody>
      </p:sp>
    </p:spTree>
    <p:extLst>
      <p:ext uri="{BB962C8B-B14F-4D97-AF65-F5344CB8AC3E}">
        <p14:creationId xmlns:p14="http://schemas.microsoft.com/office/powerpoint/2010/main" val="150825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1EE321-A43F-EB4D-8021-D42C486566A6}"/>
              </a:ext>
            </a:extLst>
          </p:cNvPr>
          <p:cNvSpPr txBox="1">
            <a:spLocks/>
          </p:cNvSpPr>
          <p:nvPr/>
        </p:nvSpPr>
        <p:spPr>
          <a:xfrm>
            <a:off x="-18278" y="5288518"/>
            <a:ext cx="7858897"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r>
              <a:rPr lang="en-US" sz="3200" dirty="0">
                <a:solidFill>
                  <a:prstClr val="white"/>
                </a:solidFill>
                <a:latin typeface="Calibri Light" panose="020F0302020204030204"/>
              </a:rPr>
              <a:t>Strategic Customer Business/Product Assessment and Executive Workshops</a:t>
            </a:r>
          </a:p>
        </p:txBody>
      </p:sp>
      <p:sp>
        <p:nvSpPr>
          <p:cNvPr id="8" name="Rectangle 7">
            <a:extLst>
              <a:ext uri="{FF2B5EF4-FFF2-40B4-BE49-F238E27FC236}">
                <a16:creationId xmlns:a16="http://schemas.microsoft.com/office/drawing/2014/main" id="{CFE8F73C-68DF-3548-A5C3-23DD81A6B8BD}"/>
              </a:ext>
            </a:extLst>
          </p:cNvPr>
          <p:cNvSpPr/>
          <p:nvPr/>
        </p:nvSpPr>
        <p:spPr>
          <a:xfrm>
            <a:off x="7678086" y="6026305"/>
            <a:ext cx="3710952" cy="492443"/>
          </a:xfrm>
          <a:prstGeom prst="rect">
            <a:avLst/>
          </a:prstGeom>
        </p:spPr>
        <p:txBody>
          <a:bodyPr wrap="none">
            <a:spAutoFit/>
          </a:bodyPr>
          <a:lstStyle/>
          <a:p>
            <a:r>
              <a:rPr lang="en-US" sz="2600" dirty="0">
                <a:latin typeface="Calibri Light" panose="020F0302020204030204"/>
              </a:rPr>
              <a:t>email </a:t>
            </a:r>
            <a:r>
              <a:rPr lang="en-US" sz="2600" dirty="0">
                <a:latin typeface="Calibri Light" panose="020F0302020204030204"/>
                <a:hlinkClick r:id="rId2">
                  <a:extLst>
                    <a:ext uri="{A12FA001-AC4F-418D-AE19-62706E023703}">
                      <ahyp:hlinkClr xmlns:ahyp="http://schemas.microsoft.com/office/drawing/2018/hyperlinkcolor" val="tx"/>
                    </a:ext>
                  </a:extLst>
                </a:hlinkClick>
              </a:rPr>
              <a:t>cross@gocross.com</a:t>
            </a:r>
            <a:r>
              <a:rPr lang="en-US" sz="2600" dirty="0">
                <a:latin typeface="Calibri Light" panose="020F0302020204030204"/>
              </a:rPr>
              <a:t> </a:t>
            </a:r>
            <a:endParaRPr lang="en-US" sz="2600" dirty="0"/>
          </a:p>
        </p:txBody>
      </p:sp>
      <p:pic>
        <p:nvPicPr>
          <p:cNvPr id="5" name="Picture 4">
            <a:extLst>
              <a:ext uri="{FF2B5EF4-FFF2-40B4-BE49-F238E27FC236}">
                <a16:creationId xmlns:a16="http://schemas.microsoft.com/office/drawing/2014/main" id="{F175EE45-594E-CC46-979E-000108C113A2}"/>
              </a:ext>
            </a:extLst>
          </p:cNvPr>
          <p:cNvPicPr>
            <a:picLocks noChangeAspect="1"/>
          </p:cNvPicPr>
          <p:nvPr/>
        </p:nvPicPr>
        <p:blipFill>
          <a:blip r:embed="rId3"/>
          <a:stretch>
            <a:fillRect/>
          </a:stretch>
        </p:blipFill>
        <p:spPr>
          <a:xfrm>
            <a:off x="827143" y="79885"/>
            <a:ext cx="7013476" cy="5111516"/>
          </a:xfrm>
          <a:prstGeom prst="rect">
            <a:avLst/>
          </a:prstGeom>
        </p:spPr>
      </p:pic>
      <p:sp>
        <p:nvSpPr>
          <p:cNvPr id="7" name="Title 1">
            <a:extLst>
              <a:ext uri="{FF2B5EF4-FFF2-40B4-BE49-F238E27FC236}">
                <a16:creationId xmlns:a16="http://schemas.microsoft.com/office/drawing/2014/main" id="{07320B52-E2EA-0641-AA2E-AA911B977BA6}"/>
              </a:ext>
            </a:extLst>
          </p:cNvPr>
          <p:cNvSpPr>
            <a:spLocks noGrp="1"/>
          </p:cNvSpPr>
          <p:nvPr>
            <p:ph type="title"/>
          </p:nvPr>
        </p:nvSpPr>
        <p:spPr>
          <a:xfrm>
            <a:off x="1143001" y="294667"/>
            <a:ext cx="9905998" cy="772132"/>
          </a:xfrm>
        </p:spPr>
        <p:txBody>
          <a:bodyPr/>
          <a:lstStyle/>
          <a:p>
            <a:r>
              <a:rPr lang="en-US" dirty="0"/>
              <a:t>About Tom</a:t>
            </a:r>
          </a:p>
        </p:txBody>
      </p:sp>
      <p:sp>
        <p:nvSpPr>
          <p:cNvPr id="9" name="Rectangle 8">
            <a:extLst>
              <a:ext uri="{FF2B5EF4-FFF2-40B4-BE49-F238E27FC236}">
                <a16:creationId xmlns:a16="http://schemas.microsoft.com/office/drawing/2014/main" id="{4529B4FA-E7BC-FD49-8B65-25F073393780}"/>
              </a:ext>
            </a:extLst>
          </p:cNvPr>
          <p:cNvSpPr/>
          <p:nvPr/>
        </p:nvSpPr>
        <p:spPr>
          <a:xfrm>
            <a:off x="1084262" y="6431518"/>
            <a:ext cx="4268028"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 @evankirstel &amp; TECHtionary.com </a:t>
            </a:r>
          </a:p>
        </p:txBody>
      </p:sp>
      <p:pic>
        <p:nvPicPr>
          <p:cNvPr id="3" name="Picture 2" descr="Text&#10;&#10;Description automatically generated">
            <a:extLst>
              <a:ext uri="{FF2B5EF4-FFF2-40B4-BE49-F238E27FC236}">
                <a16:creationId xmlns:a16="http://schemas.microsoft.com/office/drawing/2014/main" id="{747931F0-CA5B-5144-97E6-5728E4C4AD27}"/>
              </a:ext>
            </a:extLst>
          </p:cNvPr>
          <p:cNvPicPr>
            <a:picLocks noChangeAspect="1"/>
          </p:cNvPicPr>
          <p:nvPr/>
        </p:nvPicPr>
        <p:blipFill>
          <a:blip r:embed="rId4"/>
          <a:stretch>
            <a:fillRect/>
          </a:stretch>
        </p:blipFill>
        <p:spPr>
          <a:xfrm>
            <a:off x="8266057" y="680733"/>
            <a:ext cx="3098800" cy="4330700"/>
          </a:xfrm>
          <a:prstGeom prst="rect">
            <a:avLst/>
          </a:prstGeom>
        </p:spPr>
      </p:pic>
    </p:spTree>
    <p:extLst>
      <p:ext uri="{BB962C8B-B14F-4D97-AF65-F5344CB8AC3E}">
        <p14:creationId xmlns:p14="http://schemas.microsoft.com/office/powerpoint/2010/main" val="3982164397"/>
      </p:ext>
    </p:extLst>
  </p:cSld>
  <p:clrMapOvr>
    <a:masterClrMapping/>
  </p:clrMapOvr>
  <p:transition spd="slow">
    <p:comb/>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0B80E-029E-EB42-9662-8B727CC1F75E}"/>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6" name="Title 1">
            <a:extLst>
              <a:ext uri="{FF2B5EF4-FFF2-40B4-BE49-F238E27FC236}">
                <a16:creationId xmlns:a16="http://schemas.microsoft.com/office/drawing/2014/main" id="{1E1EE321-A43F-EB4D-8021-D42C486566A6}"/>
              </a:ext>
            </a:extLst>
          </p:cNvPr>
          <p:cNvSpPr txBox="1">
            <a:spLocks/>
          </p:cNvSpPr>
          <p:nvPr/>
        </p:nvSpPr>
        <p:spPr>
          <a:xfrm>
            <a:off x="2823539" y="4789637"/>
            <a:ext cx="7858897"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r>
              <a:rPr lang="en-US" sz="3200" dirty="0">
                <a:solidFill>
                  <a:prstClr val="white"/>
                </a:solidFill>
                <a:latin typeface="Calibri Light" panose="020F0302020204030204"/>
              </a:rPr>
              <a:t>Strategic Customer Business/Product Assessment and Executive Workshops</a:t>
            </a:r>
          </a:p>
          <a:p>
            <a:pPr defTabSz="914377"/>
            <a:r>
              <a:rPr lang="en-US" sz="3200" dirty="0">
                <a:solidFill>
                  <a:prstClr val="white"/>
                </a:solidFill>
                <a:latin typeface="Calibri Light" panose="020F0302020204030204"/>
              </a:rPr>
              <a:t>+ Ultra AI System</a:t>
            </a:r>
          </a:p>
        </p:txBody>
      </p:sp>
      <p:pic>
        <p:nvPicPr>
          <p:cNvPr id="3" name="Picture 2">
            <a:extLst>
              <a:ext uri="{FF2B5EF4-FFF2-40B4-BE49-F238E27FC236}">
                <a16:creationId xmlns:a16="http://schemas.microsoft.com/office/drawing/2014/main" id="{1F010C84-FF10-9A43-B895-8903BC53F08B}"/>
              </a:ext>
            </a:extLst>
          </p:cNvPr>
          <p:cNvPicPr>
            <a:picLocks noChangeAspect="1"/>
          </p:cNvPicPr>
          <p:nvPr/>
        </p:nvPicPr>
        <p:blipFill>
          <a:blip r:embed="rId2"/>
          <a:stretch>
            <a:fillRect/>
          </a:stretch>
        </p:blipFill>
        <p:spPr>
          <a:xfrm>
            <a:off x="1084262" y="223962"/>
            <a:ext cx="10763181" cy="4397164"/>
          </a:xfrm>
          <a:prstGeom prst="rect">
            <a:avLst/>
          </a:prstGeom>
        </p:spPr>
      </p:pic>
      <p:sp>
        <p:nvSpPr>
          <p:cNvPr id="8" name="Rectangle 7">
            <a:extLst>
              <a:ext uri="{FF2B5EF4-FFF2-40B4-BE49-F238E27FC236}">
                <a16:creationId xmlns:a16="http://schemas.microsoft.com/office/drawing/2014/main" id="{CFE8F73C-68DF-3548-A5C3-23DD81A6B8BD}"/>
              </a:ext>
            </a:extLst>
          </p:cNvPr>
          <p:cNvSpPr/>
          <p:nvPr/>
        </p:nvSpPr>
        <p:spPr>
          <a:xfrm>
            <a:off x="7600517" y="6269660"/>
            <a:ext cx="3710952" cy="492443"/>
          </a:xfrm>
          <a:prstGeom prst="rect">
            <a:avLst/>
          </a:prstGeom>
        </p:spPr>
        <p:txBody>
          <a:bodyPr wrap="none">
            <a:spAutoFit/>
          </a:bodyPr>
          <a:lstStyle/>
          <a:p>
            <a:r>
              <a:rPr lang="en-US" sz="2600" dirty="0">
                <a:latin typeface="Calibri Light" panose="020F0302020204030204"/>
              </a:rPr>
              <a:t>email </a:t>
            </a:r>
            <a:r>
              <a:rPr lang="en-US" sz="2600" dirty="0">
                <a:latin typeface="Calibri Light" panose="020F0302020204030204"/>
                <a:hlinkClick r:id="rId3">
                  <a:extLst>
                    <a:ext uri="{A12FA001-AC4F-418D-AE19-62706E023703}">
                      <ahyp:hlinkClr xmlns:ahyp="http://schemas.microsoft.com/office/drawing/2018/hyperlinkcolor" val="tx"/>
                    </a:ext>
                  </a:extLst>
                </a:hlinkClick>
              </a:rPr>
              <a:t>cross@gocross.com</a:t>
            </a:r>
            <a:r>
              <a:rPr lang="en-US" sz="2600" dirty="0">
                <a:latin typeface="Calibri Light" panose="020F0302020204030204"/>
              </a:rPr>
              <a:t> </a:t>
            </a:r>
            <a:endParaRPr lang="en-US" sz="2600" dirty="0"/>
          </a:p>
        </p:txBody>
      </p:sp>
      <p:pic>
        <p:nvPicPr>
          <p:cNvPr id="9" name="Picture 8">
            <a:extLst>
              <a:ext uri="{FF2B5EF4-FFF2-40B4-BE49-F238E27FC236}">
                <a16:creationId xmlns:a16="http://schemas.microsoft.com/office/drawing/2014/main" id="{CB61F2F2-E5F0-644A-AEE5-EC637B014349}"/>
              </a:ext>
            </a:extLst>
          </p:cNvPr>
          <p:cNvPicPr>
            <a:picLocks noChangeAspect="1"/>
          </p:cNvPicPr>
          <p:nvPr/>
        </p:nvPicPr>
        <p:blipFill>
          <a:blip r:embed="rId4"/>
          <a:stretch>
            <a:fillRect/>
          </a:stretch>
        </p:blipFill>
        <p:spPr>
          <a:xfrm>
            <a:off x="163812" y="57150"/>
            <a:ext cx="3205201" cy="5905001"/>
          </a:xfrm>
          <a:prstGeom prst="rect">
            <a:avLst/>
          </a:prstGeom>
        </p:spPr>
      </p:pic>
    </p:spTree>
    <p:extLst>
      <p:ext uri="{BB962C8B-B14F-4D97-AF65-F5344CB8AC3E}">
        <p14:creationId xmlns:p14="http://schemas.microsoft.com/office/powerpoint/2010/main" val="976768006"/>
      </p:ext>
    </p:extLst>
  </p:cSld>
  <p:clrMapOvr>
    <a:masterClrMapping/>
  </p:clrMapOvr>
  <p:transition spd="slow">
    <p:comb/>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AACBBE-D25E-3848-B3FF-B329EC274AC8}"/>
              </a:ext>
            </a:extLst>
          </p:cNvPr>
          <p:cNvPicPr>
            <a:picLocks noChangeAspect="1"/>
          </p:cNvPicPr>
          <p:nvPr/>
        </p:nvPicPr>
        <p:blipFill>
          <a:blip r:embed="rId2"/>
          <a:stretch>
            <a:fillRect/>
          </a:stretch>
        </p:blipFill>
        <p:spPr>
          <a:xfrm>
            <a:off x="1279698" y="597957"/>
            <a:ext cx="10065929" cy="5662085"/>
          </a:xfrm>
          <a:prstGeom prst="rect">
            <a:avLst/>
          </a:prstGeom>
        </p:spPr>
      </p:pic>
      <p:sp>
        <p:nvSpPr>
          <p:cNvPr id="7" name="Rectangle 6">
            <a:extLst>
              <a:ext uri="{FF2B5EF4-FFF2-40B4-BE49-F238E27FC236}">
                <a16:creationId xmlns:a16="http://schemas.microsoft.com/office/drawing/2014/main" id="{D6C0B80E-029E-EB42-9662-8B727CC1F75E}"/>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3" name="TextBox 2">
            <a:extLst>
              <a:ext uri="{FF2B5EF4-FFF2-40B4-BE49-F238E27FC236}">
                <a16:creationId xmlns:a16="http://schemas.microsoft.com/office/drawing/2014/main" id="{79FCD746-A614-0444-BFAA-9817B5396BDE}"/>
              </a:ext>
            </a:extLst>
          </p:cNvPr>
          <p:cNvSpPr txBox="1"/>
          <p:nvPr/>
        </p:nvSpPr>
        <p:spPr>
          <a:xfrm>
            <a:off x="2873338" y="3060151"/>
            <a:ext cx="6793591" cy="1200329"/>
          </a:xfrm>
          <a:prstGeom prst="rect">
            <a:avLst/>
          </a:prstGeom>
          <a:noFill/>
        </p:spPr>
        <p:txBody>
          <a:bodyPr wrap="none" rtlCol="0">
            <a:spAutoFit/>
          </a:bodyPr>
          <a:lstStyle/>
          <a:p>
            <a:pPr algn="ctr"/>
            <a:r>
              <a:rPr lang="en-US" sz="3600" dirty="0">
                <a:latin typeface="Korataki Bk" panose="02000505000000020004" pitchFamily="2" charset="77"/>
                <a:ea typeface="Korataki Bk" panose="02000505000000020004" pitchFamily="2" charset="77"/>
              </a:rPr>
              <a:t>THANK YOU </a:t>
            </a:r>
          </a:p>
          <a:p>
            <a:pPr algn="ctr"/>
            <a:r>
              <a:rPr lang="en-US" sz="3600" dirty="0">
                <a:latin typeface="Korataki Bk" panose="02000505000000020004" pitchFamily="2" charset="77"/>
                <a:ea typeface="Korataki Bk" panose="02000505000000020004" pitchFamily="2" charset="77"/>
              </a:rPr>
              <a:t>FOR ATTENDING</a:t>
            </a:r>
          </a:p>
        </p:txBody>
      </p:sp>
      <p:sp>
        <p:nvSpPr>
          <p:cNvPr id="5" name="TextBox 4">
            <a:extLst>
              <a:ext uri="{FF2B5EF4-FFF2-40B4-BE49-F238E27FC236}">
                <a16:creationId xmlns:a16="http://schemas.microsoft.com/office/drawing/2014/main" id="{179FA9AC-6192-EC45-B2C7-97F6E4BF1592}"/>
              </a:ext>
            </a:extLst>
          </p:cNvPr>
          <p:cNvSpPr txBox="1"/>
          <p:nvPr/>
        </p:nvSpPr>
        <p:spPr>
          <a:xfrm>
            <a:off x="2915868" y="3050298"/>
            <a:ext cx="6793591" cy="1200329"/>
          </a:xfrm>
          <a:prstGeom prst="rect">
            <a:avLst/>
          </a:prstGeom>
          <a:noFill/>
        </p:spPr>
        <p:txBody>
          <a:bodyPr wrap="none" rtlCol="0">
            <a:spAutoFit/>
          </a:bodyPr>
          <a:lstStyle/>
          <a:p>
            <a:pPr algn="ctr"/>
            <a:r>
              <a:rPr lang="en-US" sz="3600" dirty="0">
                <a:solidFill>
                  <a:srgbClr val="FF0000"/>
                </a:solidFill>
                <a:latin typeface="Korataki Bk" panose="02000505000000020004" pitchFamily="2" charset="77"/>
                <a:ea typeface="Korataki Bk" panose="02000505000000020004" pitchFamily="2" charset="77"/>
              </a:rPr>
              <a:t>THANK YOU </a:t>
            </a:r>
          </a:p>
          <a:p>
            <a:pPr algn="ctr"/>
            <a:r>
              <a:rPr lang="en-US" sz="3600" dirty="0">
                <a:solidFill>
                  <a:srgbClr val="FF0000"/>
                </a:solidFill>
                <a:latin typeface="Korataki Bk" panose="02000505000000020004" pitchFamily="2" charset="77"/>
                <a:ea typeface="Korataki Bk" panose="02000505000000020004" pitchFamily="2" charset="77"/>
              </a:rPr>
              <a:t>FOR ATTENDING</a:t>
            </a:r>
          </a:p>
        </p:txBody>
      </p:sp>
    </p:spTree>
    <p:extLst>
      <p:ext uri="{BB962C8B-B14F-4D97-AF65-F5344CB8AC3E}">
        <p14:creationId xmlns:p14="http://schemas.microsoft.com/office/powerpoint/2010/main" val="94546618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5222094-7E06-5E4B-AB60-EC574F8DFF23}"/>
              </a:ext>
            </a:extLst>
          </p:cNvPr>
          <p:cNvSpPr txBox="1">
            <a:spLocks/>
          </p:cNvSpPr>
          <p:nvPr/>
        </p:nvSpPr>
        <p:spPr>
          <a:xfrm>
            <a:off x="755826" y="885805"/>
            <a:ext cx="6762113" cy="354171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200" dirty="0">
                <a:latin typeface="Arial" panose="020B0604020202020204" pitchFamily="34" charset="0"/>
                <a:cs typeface="Arial" panose="020B0604020202020204" pitchFamily="34" charset="0"/>
              </a:rPr>
              <a:t>“The lack of a centralized corporate intelligence agency resulted </a:t>
            </a:r>
            <a:r>
              <a:rPr lang="en-US" sz="2200">
                <a:latin typeface="Arial" panose="020B0604020202020204" pitchFamily="34" charset="0"/>
                <a:cs typeface="Arial" panose="020B0604020202020204" pitchFamily="34" charset="0"/>
              </a:rPr>
              <a:t>in some strategic </a:t>
            </a:r>
            <a:r>
              <a:rPr lang="en-US" sz="2200" dirty="0">
                <a:latin typeface="Arial" panose="020B0604020202020204" pitchFamily="34" charset="0"/>
                <a:cs typeface="Arial" panose="020B0604020202020204" pitchFamily="34" charset="0"/>
              </a:rPr>
              <a:t>market and product failures of monumental proportions.  This course got our thinking organized and the foundation of a really cool concept.” S.A. CEO</a:t>
            </a:r>
          </a:p>
          <a:p>
            <a:pPr marL="0" indent="0">
              <a:lnSpc>
                <a:spcPct val="150000"/>
              </a:lnSpc>
              <a:buNone/>
            </a:pPr>
            <a:r>
              <a:rPr lang="en-US" sz="2200" dirty="0">
                <a:latin typeface="Arial" panose="020B0604020202020204" pitchFamily="34" charset="0"/>
                <a:cs typeface="Arial" panose="020B0604020202020204" pitchFamily="34" charset="0"/>
              </a:rPr>
              <a:t>“AI was tossed around like a “cure-all” for all our problems but we really didn’t understand what we needed to do.  Finally, we understand how we can use AI to respond faster to our competition and we are finally starting to beat them.” J.K. CFO</a:t>
            </a:r>
          </a:p>
        </p:txBody>
      </p:sp>
      <p:sp>
        <p:nvSpPr>
          <p:cNvPr id="7" name="Title 1">
            <a:extLst>
              <a:ext uri="{FF2B5EF4-FFF2-40B4-BE49-F238E27FC236}">
                <a16:creationId xmlns:a16="http://schemas.microsoft.com/office/drawing/2014/main" id="{982DE9A6-C08B-524D-A54D-9F2CE61D24BB}"/>
              </a:ext>
            </a:extLst>
          </p:cNvPr>
          <p:cNvSpPr txBox="1">
            <a:spLocks/>
          </p:cNvSpPr>
          <p:nvPr/>
        </p:nvSpPr>
        <p:spPr>
          <a:xfrm>
            <a:off x="1181101" y="188857"/>
            <a:ext cx="11010899" cy="611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50000"/>
              </a:lnSpc>
            </a:pPr>
            <a:r>
              <a:rPr lang="en-US" sz="2500" dirty="0">
                <a:latin typeface="Arial" panose="020B0604020202020204" pitchFamily="34" charset="0"/>
                <a:cs typeface="Arial" panose="020B0604020202020204" pitchFamily="34" charset="0"/>
              </a:rPr>
              <a:t>Corporate Intelligence Agency – RESULTS</a:t>
            </a:r>
            <a:endParaRPr lang="en-US" sz="2500"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137D1A-CDF5-0B44-B0B7-3904B47998D3}"/>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pic>
        <p:nvPicPr>
          <p:cNvPr id="11" name="Picture 10">
            <a:extLst>
              <a:ext uri="{FF2B5EF4-FFF2-40B4-BE49-F238E27FC236}">
                <a16:creationId xmlns:a16="http://schemas.microsoft.com/office/drawing/2014/main" id="{1C0EA50E-BCA3-C34D-ADF2-DD4FDC3B54C4}"/>
              </a:ext>
            </a:extLst>
          </p:cNvPr>
          <p:cNvPicPr>
            <a:picLocks noChangeAspect="1"/>
          </p:cNvPicPr>
          <p:nvPr/>
        </p:nvPicPr>
        <p:blipFill>
          <a:blip r:embed="rId2"/>
          <a:stretch>
            <a:fillRect/>
          </a:stretch>
        </p:blipFill>
        <p:spPr>
          <a:xfrm>
            <a:off x="7517939" y="915045"/>
            <a:ext cx="4570302" cy="5314305"/>
          </a:xfrm>
          <a:prstGeom prst="rect">
            <a:avLst/>
          </a:prstGeom>
        </p:spPr>
      </p:pic>
    </p:spTree>
    <p:extLst>
      <p:ext uri="{BB962C8B-B14F-4D97-AF65-F5344CB8AC3E}">
        <p14:creationId xmlns:p14="http://schemas.microsoft.com/office/powerpoint/2010/main" val="19666033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9CAE6-8020-D84E-AD21-F712EAE78BE7}"/>
              </a:ext>
            </a:extLst>
          </p:cNvPr>
          <p:cNvSpPr>
            <a:spLocks noGrp="1"/>
          </p:cNvSpPr>
          <p:nvPr>
            <p:ph type="title"/>
          </p:nvPr>
        </p:nvSpPr>
        <p:spPr>
          <a:xfrm>
            <a:off x="1141412" y="181196"/>
            <a:ext cx="10586761" cy="1071134"/>
          </a:xfrm>
        </p:spPr>
        <p:txBody>
          <a:bodyPr>
            <a:normAutofit fontScale="90000"/>
          </a:bodyPr>
          <a:lstStyle/>
          <a:p>
            <a:r>
              <a:rPr lang="en-US" sz="2400" dirty="0">
                <a:latin typeface="Arial" panose="020B0604020202020204" pitchFamily="34" charset="0"/>
                <a:cs typeface="Arial" panose="020B0604020202020204" pitchFamily="34" charset="0"/>
              </a:rPr>
              <a:t>6 Key PointS – WHY Build a Corporate Intelligence Agency (CIA) </a:t>
            </a:r>
            <a:br>
              <a:rPr lang="en-US" sz="2400" b="1" dirty="0">
                <a:latin typeface="Arial" panose="020B0604020202020204" pitchFamily="34" charset="0"/>
                <a:cs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id="{BD3071DA-959A-EE49-A81E-105B5C03D007}"/>
              </a:ext>
            </a:extLst>
          </p:cNvPr>
          <p:cNvSpPr>
            <a:spLocks noGrp="1"/>
          </p:cNvSpPr>
          <p:nvPr>
            <p:ph idx="1"/>
          </p:nvPr>
        </p:nvSpPr>
        <p:spPr>
          <a:xfrm>
            <a:off x="1141412" y="1252330"/>
            <a:ext cx="9905999" cy="3541714"/>
          </a:xfrm>
        </p:spPr>
        <p:txBody>
          <a:bodyPr>
            <a:normAutofit/>
          </a:bodyPr>
          <a:lstStyle/>
          <a:p>
            <a:pPr marL="0" indent="0">
              <a:buNone/>
            </a:pPr>
            <a:r>
              <a:rPr lang="en-US" b="1" dirty="0">
                <a:latin typeface="Arial" panose="020B0604020202020204" pitchFamily="34" charset="0"/>
                <a:cs typeface="Arial" panose="020B0604020202020204" pitchFamily="34" charset="0"/>
              </a:rPr>
              <a:t>1 - Tracking - KTO-keep track of it all</a:t>
            </a:r>
          </a:p>
          <a:p>
            <a:pPr marL="0" indent="0">
              <a:buNone/>
            </a:pPr>
            <a:r>
              <a:rPr lang="en-US" b="1" dirty="0">
                <a:latin typeface="Arial" panose="020B0604020202020204" pitchFamily="34" charset="0"/>
                <a:cs typeface="Arial" panose="020B0604020202020204" pitchFamily="34" charset="0"/>
              </a:rPr>
              <a:t>2 - Technology </a:t>
            </a:r>
          </a:p>
          <a:p>
            <a:pPr marL="0" indent="0">
              <a:buNone/>
            </a:pPr>
            <a:r>
              <a:rPr lang="en-US" b="1" dirty="0">
                <a:latin typeface="Arial" panose="020B0604020202020204" pitchFamily="34" charset="0"/>
                <a:cs typeface="Arial" panose="020B0604020202020204" pitchFamily="34" charset="0"/>
              </a:rPr>
              <a:t>3 - Tasks – Ahead, Behind and looking into the Sand</a:t>
            </a:r>
          </a:p>
          <a:p>
            <a:pPr marL="0" indent="0">
              <a:buNone/>
            </a:pPr>
            <a:r>
              <a:rPr lang="en-US" b="1" dirty="0">
                <a:latin typeface="Arial" panose="020B0604020202020204" pitchFamily="34" charset="0"/>
                <a:cs typeface="Arial" panose="020B0604020202020204" pitchFamily="34" charset="0"/>
              </a:rPr>
              <a:t>4 - Terrorism</a:t>
            </a:r>
            <a:r>
              <a:rPr lang="en-US" dirty="0">
                <a:latin typeface="Arial" panose="020B0604020202020204" pitchFamily="34" charset="0"/>
                <a:cs typeface="Arial" panose="020B0604020202020204" pitchFamily="34" charset="0"/>
              </a:rPr>
              <a:t> - External and Internal</a:t>
            </a:r>
          </a:p>
          <a:p>
            <a:pPr marL="0" indent="0">
              <a:buNone/>
            </a:pPr>
            <a:r>
              <a:rPr lang="en-US" b="1" dirty="0">
                <a:latin typeface="Arial" panose="020B0604020202020204" pitchFamily="34" charset="0"/>
                <a:cs typeface="Arial" panose="020B0604020202020204" pitchFamily="34" charset="0"/>
              </a:rPr>
              <a:t>5 – TEAM </a:t>
            </a:r>
            <a:r>
              <a:rPr lang="en-US" dirty="0">
                <a:latin typeface="Arial" panose="020B0604020202020204" pitchFamily="34" charset="0"/>
                <a:cs typeface="Arial" panose="020B0604020202020204" pitchFamily="34" charset="0"/>
              </a:rPr>
              <a:t>– CEO As CRO – Chief Reputation Officer</a:t>
            </a:r>
          </a:p>
          <a:p>
            <a:pPr marL="0" indent="0">
              <a:buNone/>
            </a:pPr>
            <a:r>
              <a:rPr lang="en-US" b="1" dirty="0">
                <a:latin typeface="Arial" panose="020B0604020202020204" pitchFamily="34" charset="0"/>
                <a:cs typeface="Arial" panose="020B0604020202020204" pitchFamily="34" charset="0"/>
              </a:rPr>
              <a:t>6 - Trends</a:t>
            </a:r>
            <a:r>
              <a:rPr lang="en-US" dirty="0">
                <a:latin typeface="Arial" panose="020B0604020202020204" pitchFamily="34" charset="0"/>
                <a:cs typeface="Arial" panose="020B0604020202020204" pitchFamily="34" charset="0"/>
              </a:rPr>
              <a:t> - Direct, not predict or react </a:t>
            </a:r>
          </a:p>
          <a:p>
            <a:pPr marL="0" indent="0">
              <a:buNone/>
            </a:pPr>
            <a:endParaRPr lang="en-US" dirty="0"/>
          </a:p>
        </p:txBody>
      </p:sp>
    </p:spTree>
    <p:extLst>
      <p:ext uri="{BB962C8B-B14F-4D97-AF65-F5344CB8AC3E}">
        <p14:creationId xmlns:p14="http://schemas.microsoft.com/office/powerpoint/2010/main" val="366525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12CDEB-B95D-9E4F-935E-E52AEC52EC80}"/>
              </a:ext>
            </a:extLst>
          </p:cNvPr>
          <p:cNvSpPr>
            <a:spLocks noGrp="1"/>
          </p:cNvSpPr>
          <p:nvPr>
            <p:ph idx="1"/>
          </p:nvPr>
        </p:nvSpPr>
        <p:spPr>
          <a:xfrm>
            <a:off x="540919" y="522849"/>
            <a:ext cx="5555082" cy="3541714"/>
          </a:xfrm>
        </p:spPr>
        <p:txBody>
          <a:bodyPr>
            <a:noAutofit/>
          </a:bodyPr>
          <a:lstStyle/>
          <a:p>
            <a:pPr>
              <a:lnSpc>
                <a:spcPct val="210000"/>
              </a:lnSpc>
            </a:pPr>
            <a:r>
              <a:rPr lang="en-US" dirty="0">
                <a:latin typeface="Arial" panose="020B0604020202020204" pitchFamily="34" charset="0"/>
                <a:cs typeface="Arial" panose="020B0604020202020204" pitchFamily="34" charset="0"/>
              </a:rPr>
              <a:t>Build your own Ultra AI system, for example as one CEO said  “Ultra would have told us that …competitors have this time prevented us from knowing enough about them; but </a:t>
            </a:r>
            <a:r>
              <a:rPr lang="en-US" b="1" dirty="0">
                <a:latin typeface="Arial" panose="020B0604020202020204" pitchFamily="34" charset="0"/>
                <a:cs typeface="Arial" panose="020B0604020202020204" pitchFamily="34" charset="0"/>
              </a:rPr>
              <a:t>we have not prevented them from knowing far too much about us.”</a:t>
            </a:r>
          </a:p>
          <a:p>
            <a:pPr marL="0" indent="0">
              <a:lnSpc>
                <a:spcPct val="210000"/>
              </a:lnSpc>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A4C62BD-B00C-A546-AC11-1AE2A95E0BFD}"/>
              </a:ext>
            </a:extLst>
          </p:cNvPr>
          <p:cNvPicPr>
            <a:picLocks noChangeAspect="1"/>
          </p:cNvPicPr>
          <p:nvPr/>
        </p:nvPicPr>
        <p:blipFill>
          <a:blip r:embed="rId2"/>
          <a:stretch>
            <a:fillRect/>
          </a:stretch>
        </p:blipFill>
        <p:spPr>
          <a:xfrm>
            <a:off x="6096000" y="971549"/>
            <a:ext cx="6096000" cy="5092700"/>
          </a:xfrm>
          <a:prstGeom prst="rect">
            <a:avLst/>
          </a:prstGeom>
        </p:spPr>
      </p:pic>
      <p:sp>
        <p:nvSpPr>
          <p:cNvPr id="8" name="Rectangle 7">
            <a:extLst>
              <a:ext uri="{FF2B5EF4-FFF2-40B4-BE49-F238E27FC236}">
                <a16:creationId xmlns:a16="http://schemas.microsoft.com/office/drawing/2014/main" id="{4FD49888-287A-334E-B4D9-B8F5A6DE4D86}"/>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10" name="TextBox 9">
            <a:extLst>
              <a:ext uri="{FF2B5EF4-FFF2-40B4-BE49-F238E27FC236}">
                <a16:creationId xmlns:a16="http://schemas.microsoft.com/office/drawing/2014/main" id="{677D5BFE-7AA2-1E40-B791-EDD23BB4C955}"/>
              </a:ext>
            </a:extLst>
          </p:cNvPr>
          <p:cNvSpPr txBox="1"/>
          <p:nvPr/>
        </p:nvSpPr>
        <p:spPr>
          <a:xfrm>
            <a:off x="19001678" y="-802888"/>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ADB40283-DA06-B448-8788-CF0104805FEC}"/>
              </a:ext>
            </a:extLst>
          </p:cNvPr>
          <p:cNvPicPr>
            <a:picLocks noChangeAspect="1"/>
          </p:cNvPicPr>
          <p:nvPr/>
        </p:nvPicPr>
        <p:blipFill>
          <a:blip r:embed="rId3"/>
          <a:stretch>
            <a:fillRect/>
          </a:stretch>
        </p:blipFill>
        <p:spPr>
          <a:xfrm>
            <a:off x="6096000" y="971549"/>
            <a:ext cx="6096000" cy="5092700"/>
          </a:xfrm>
          <a:prstGeom prst="rect">
            <a:avLst/>
          </a:prstGeom>
        </p:spPr>
      </p:pic>
      <p:sp>
        <p:nvSpPr>
          <p:cNvPr id="9" name="Title 1">
            <a:extLst>
              <a:ext uri="{FF2B5EF4-FFF2-40B4-BE49-F238E27FC236}">
                <a16:creationId xmlns:a16="http://schemas.microsoft.com/office/drawing/2014/main" id="{6490F4E3-4555-7945-AFC3-57A34DC7E1F8}"/>
              </a:ext>
            </a:extLst>
          </p:cNvPr>
          <p:cNvSpPr txBox="1">
            <a:spLocks/>
          </p:cNvSpPr>
          <p:nvPr/>
        </p:nvSpPr>
        <p:spPr>
          <a:xfrm>
            <a:off x="1181101" y="188857"/>
            <a:ext cx="11010899" cy="611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50000"/>
              </a:lnSpc>
            </a:pPr>
            <a:r>
              <a:rPr lang="en-US" sz="2500" dirty="0">
                <a:latin typeface="Arial" panose="020B0604020202020204" pitchFamily="34" charset="0"/>
                <a:cs typeface="Arial" panose="020B0604020202020204" pitchFamily="34" charset="0"/>
              </a:rPr>
              <a:t>Key PointS – WHY Build a Corporate Intelligence Agency</a:t>
            </a:r>
            <a:endParaRPr lang="en-US" sz="25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B9789FA-64BF-6042-8C8D-118C68DB554F}"/>
              </a:ext>
            </a:extLst>
          </p:cNvPr>
          <p:cNvPicPr>
            <a:picLocks noChangeAspect="1"/>
          </p:cNvPicPr>
          <p:nvPr/>
        </p:nvPicPr>
        <p:blipFill>
          <a:blip r:embed="rId4"/>
          <a:stretch>
            <a:fillRect/>
          </a:stretch>
        </p:blipFill>
        <p:spPr>
          <a:xfrm>
            <a:off x="7478592" y="4591134"/>
            <a:ext cx="3330815" cy="1295317"/>
          </a:xfrm>
          <a:prstGeom prst="rect">
            <a:avLst/>
          </a:prstGeom>
        </p:spPr>
      </p:pic>
      <p:sp>
        <p:nvSpPr>
          <p:cNvPr id="4" name="Rectangle 3">
            <a:extLst>
              <a:ext uri="{FF2B5EF4-FFF2-40B4-BE49-F238E27FC236}">
                <a16:creationId xmlns:a16="http://schemas.microsoft.com/office/drawing/2014/main" id="{22AF83AA-13D5-2041-8713-5448AC11E7EF}"/>
              </a:ext>
            </a:extLst>
          </p:cNvPr>
          <p:cNvSpPr/>
          <p:nvPr/>
        </p:nvSpPr>
        <p:spPr>
          <a:xfrm>
            <a:off x="5523571" y="6154519"/>
            <a:ext cx="6096000" cy="646331"/>
          </a:xfrm>
          <a:prstGeom prst="rect">
            <a:avLst/>
          </a:prstGeom>
        </p:spPr>
        <p:txBody>
          <a:bodyPr>
            <a:spAutoFit/>
          </a:bodyPr>
          <a:lstStyle/>
          <a:p>
            <a:r>
              <a:rPr lang="en-US" dirty="0">
                <a:hlinkClick r:id="rId5">
                  <a:extLst>
                    <a:ext uri="{A12FA001-AC4F-418D-AE19-62706E023703}">
                      <ahyp:hlinkClr xmlns:ahyp="http://schemas.microsoft.com/office/drawing/2018/hyperlinkcolor" val="tx"/>
                    </a:ext>
                  </a:extLst>
                </a:hlinkClick>
              </a:rPr>
              <a:t>https://futurism.com/the-byte/russian-startup-selling-robot-clones-real-paper</a:t>
            </a:r>
            <a:endParaRPr lang="en-US" dirty="0"/>
          </a:p>
        </p:txBody>
      </p:sp>
    </p:spTree>
    <p:extLst>
      <p:ext uri="{BB962C8B-B14F-4D97-AF65-F5344CB8AC3E}">
        <p14:creationId xmlns:p14="http://schemas.microsoft.com/office/powerpoint/2010/main" val="23124876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E7DF2F-4662-9E4F-8A3F-89DB19F369D3}"/>
              </a:ext>
            </a:extLst>
          </p:cNvPr>
          <p:cNvSpPr>
            <a:spLocks noGrp="1"/>
          </p:cNvSpPr>
          <p:nvPr>
            <p:ph idx="1"/>
          </p:nvPr>
        </p:nvSpPr>
        <p:spPr>
          <a:xfrm>
            <a:off x="435169" y="806170"/>
            <a:ext cx="6746215" cy="4479731"/>
          </a:xfrm>
        </p:spPr>
        <p:txBody>
          <a:bodyPr>
            <a:noAutofit/>
          </a:bodyPr>
          <a:lstStyle/>
          <a:p>
            <a:pPr marL="0" indent="0" algn="ctr">
              <a:lnSpc>
                <a:spcPct val="160000"/>
              </a:lnSpc>
              <a:buNone/>
            </a:pPr>
            <a:r>
              <a:rPr lang="en-US" dirty="0">
                <a:latin typeface="Arial" panose="020B0604020202020204" pitchFamily="34" charset="0"/>
                <a:cs typeface="Arial" panose="020B0604020202020204" pitchFamily="34" charset="0"/>
              </a:rPr>
              <a:t>Realize </a:t>
            </a:r>
            <a:r>
              <a:rPr lang="en-US" b="1" dirty="0">
                <a:latin typeface="Arial" panose="020B0604020202020204" pitchFamily="34" charset="0"/>
                <a:cs typeface="Arial" panose="020B0604020202020204" pitchFamily="34" charset="0"/>
              </a:rPr>
              <a:t>your management </a:t>
            </a:r>
            <a:r>
              <a:rPr lang="en-US" dirty="0">
                <a:latin typeface="Arial" panose="020B0604020202020204" pitchFamily="34" charset="0"/>
                <a:cs typeface="Arial" panose="020B0604020202020204" pitchFamily="34" charset="0"/>
              </a:rPr>
              <a:t>is the most significant cause for intelligence leaks.  As was found one organization found “No need for its own intelligence department, and which deemed it an affront to its own intelligence strategy to allow its own strategic decisions to be influenced by what others might or might not be doing.”</a:t>
            </a:r>
          </a:p>
          <a:p>
            <a:pPr marL="0" indent="0">
              <a:lnSpc>
                <a:spcPct val="160000"/>
              </a:lnSpc>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1538093-2514-0744-9C45-F928DCEDCBB2}"/>
              </a:ext>
            </a:extLst>
          </p:cNvPr>
          <p:cNvPicPr>
            <a:picLocks noChangeAspect="1"/>
          </p:cNvPicPr>
          <p:nvPr/>
        </p:nvPicPr>
        <p:blipFill>
          <a:blip r:embed="rId2"/>
          <a:stretch>
            <a:fillRect/>
          </a:stretch>
        </p:blipFill>
        <p:spPr>
          <a:xfrm>
            <a:off x="7296343" y="838200"/>
            <a:ext cx="4460488" cy="5801582"/>
          </a:xfrm>
          <a:prstGeom prst="rect">
            <a:avLst/>
          </a:prstGeom>
        </p:spPr>
      </p:pic>
      <p:sp>
        <p:nvSpPr>
          <p:cNvPr id="6" name="Rectangle 5">
            <a:extLst>
              <a:ext uri="{FF2B5EF4-FFF2-40B4-BE49-F238E27FC236}">
                <a16:creationId xmlns:a16="http://schemas.microsoft.com/office/drawing/2014/main" id="{D0BDE886-C889-5640-826B-C93CAB74E0C8}"/>
              </a:ext>
            </a:extLst>
          </p:cNvPr>
          <p:cNvSpPr/>
          <p:nvPr/>
        </p:nvSpPr>
        <p:spPr>
          <a:xfrm>
            <a:off x="3133222" y="5620434"/>
            <a:ext cx="4118517" cy="646331"/>
          </a:xfrm>
          <a:prstGeom prst="rect">
            <a:avLst/>
          </a:prstGeom>
        </p:spPr>
        <p:txBody>
          <a:bodyPr wrap="square">
            <a:spAutoFit/>
          </a:bodyPr>
          <a:lstStyle/>
          <a:p>
            <a:r>
              <a:rPr lang="en-US" dirty="0"/>
              <a:t>https://books.apple.com/us/book/the-secret-war/id1031472452</a:t>
            </a:r>
          </a:p>
        </p:txBody>
      </p:sp>
      <p:sp>
        <p:nvSpPr>
          <p:cNvPr id="2" name="TextBox 1">
            <a:extLst>
              <a:ext uri="{FF2B5EF4-FFF2-40B4-BE49-F238E27FC236}">
                <a16:creationId xmlns:a16="http://schemas.microsoft.com/office/drawing/2014/main" id="{D12C0875-35BE-8C4A-A0D8-722C15BC0EF2}"/>
              </a:ext>
            </a:extLst>
          </p:cNvPr>
          <p:cNvSpPr txBox="1"/>
          <p:nvPr/>
        </p:nvSpPr>
        <p:spPr>
          <a:xfrm>
            <a:off x="1701209" y="7166344"/>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B2B39976-6F0F-0C44-AC03-B99C7FE30380}"/>
              </a:ext>
            </a:extLst>
          </p:cNvPr>
          <p:cNvSpPr/>
          <p:nvPr/>
        </p:nvSpPr>
        <p:spPr>
          <a:xfrm>
            <a:off x="1084262" y="6431518"/>
            <a:ext cx="2338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TECHtionary.com</a:t>
            </a:r>
          </a:p>
        </p:txBody>
      </p:sp>
      <p:sp>
        <p:nvSpPr>
          <p:cNvPr id="11" name="Title 1">
            <a:extLst>
              <a:ext uri="{FF2B5EF4-FFF2-40B4-BE49-F238E27FC236}">
                <a16:creationId xmlns:a16="http://schemas.microsoft.com/office/drawing/2014/main" id="{F4A8434B-18CF-124A-9514-1D834D0B4781}"/>
              </a:ext>
            </a:extLst>
          </p:cNvPr>
          <p:cNvSpPr>
            <a:spLocks noGrp="1"/>
          </p:cNvSpPr>
          <p:nvPr>
            <p:ph type="title"/>
          </p:nvPr>
        </p:nvSpPr>
        <p:spPr>
          <a:xfrm>
            <a:off x="1084262" y="0"/>
            <a:ext cx="11107738" cy="1120286"/>
          </a:xfrm>
        </p:spPr>
        <p:txBody>
          <a:bodyPr>
            <a:normAutofit/>
          </a:bodyPr>
          <a:lstStyle/>
          <a:p>
            <a:r>
              <a:rPr lang="en-US" sz="2800" b="1" dirty="0">
                <a:latin typeface="Arial" panose="020B0604020202020204" pitchFamily="34" charset="0"/>
                <a:cs typeface="Arial" panose="020B0604020202020204" pitchFamily="34" charset="0"/>
              </a:rPr>
              <a:t>1 - Tracking - KTO-keep track of it all </a:t>
            </a:r>
          </a:p>
        </p:txBody>
      </p:sp>
    </p:spTree>
    <p:extLst>
      <p:ext uri="{BB962C8B-B14F-4D97-AF65-F5344CB8AC3E}">
        <p14:creationId xmlns:p14="http://schemas.microsoft.com/office/powerpoint/2010/main" val="5086955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33392</TotalTime>
  <Words>3722</Words>
  <Application>Microsoft Macintosh PowerPoint</Application>
  <PresentationFormat>Widescreen</PresentationFormat>
  <Paragraphs>360</Paragraphs>
  <Slides>58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Calibri Light</vt:lpstr>
      <vt:lpstr>Helvetica</vt:lpstr>
      <vt:lpstr>ITC-Garamond</vt:lpstr>
      <vt:lpstr>Korataki Bk</vt:lpstr>
      <vt:lpstr>Tw Cen MT</vt:lpstr>
      <vt:lpstr>Wingdings</vt:lpstr>
      <vt:lpstr>Circuit</vt:lpstr>
      <vt:lpstr>PowerPoint Presentation</vt:lpstr>
      <vt:lpstr>PowerPoint Presentation</vt:lpstr>
      <vt:lpstr>PowerPoint Presentation</vt:lpstr>
      <vt:lpstr>Webinars - Road Rules </vt:lpstr>
      <vt:lpstr>PowerPoint Presentation</vt:lpstr>
      <vt:lpstr>PowerPoint Presentation</vt:lpstr>
      <vt:lpstr>6 Key PointS – WHY Build a Corporate Intelligence Agency (CIA)  </vt:lpstr>
      <vt:lpstr>PowerPoint Presentation</vt:lpstr>
      <vt:lpstr>1 - Tracking - KTO-keep track of it all </vt:lpstr>
      <vt:lpstr>PowerPoint Presentation</vt:lpstr>
      <vt:lpstr>1 - Tracking - KTO-keep track of it all </vt:lpstr>
      <vt:lpstr>1 - Tracking - KTO-keep track of it all </vt:lpstr>
      <vt:lpstr>1 - Tracking - KTO-keep track of it all </vt:lpstr>
      <vt:lpstr>1 - Tracking - KTO-keep track of it all </vt:lpstr>
      <vt:lpstr>1 - Tracking - KTO-keep track of it all </vt:lpstr>
      <vt:lpstr>1 - Tracking - KTO-keep track of it all </vt:lpstr>
      <vt:lpstr>1 - Tracking - KTO-keep track of it all </vt:lpstr>
      <vt:lpstr>1 - Tracking - KTO-keep track of it all </vt:lpstr>
      <vt:lpstr>1 - Tracking - KTO-keep track of it all </vt:lpstr>
      <vt:lpstr>1 - Tracking - KTO-keep track of it all </vt:lpstr>
      <vt:lpstr>2 - Technology -  Faster than ever including AI, quantum computing and more</vt:lpstr>
      <vt:lpstr>2 - Technology -  Faster than ever including AI, quantum computing and more</vt:lpstr>
      <vt:lpstr>2 - Technology -  Faster than ever including AI, quantum computing and more</vt:lpstr>
      <vt:lpstr>PowerPoint Presentation</vt:lpstr>
      <vt:lpstr>PowerPoint Presentation</vt:lpstr>
      <vt:lpstr>PowerPoint Presentation</vt:lpstr>
      <vt:lpstr>PowerPoint Presentation</vt:lpstr>
      <vt:lpstr>PowerPoint Presentation</vt:lpstr>
      <vt:lpstr>This is customized company-specific Ultra AI designed to Guide ALL staff and others in their content development and delivery.</vt:lpstr>
      <vt:lpstr>2 - TECHNOLOGY – YOU cannot predict or react to AI Failures</vt:lpstr>
      <vt:lpstr>AI Humor</vt:lpstr>
      <vt:lpstr>3 - Tasks – Ahead, Behind and looking in the Sand</vt:lpstr>
      <vt:lpstr>3 - Tasks – Ahead, Behind and everywhere else</vt:lpstr>
      <vt:lpstr>4 - Terrorism </vt:lpstr>
      <vt:lpstr>4 - Terrorism </vt:lpstr>
      <vt:lpstr>4 – Terrorism - external </vt:lpstr>
      <vt:lpstr>4 - Terrorism </vt:lpstr>
      <vt:lpstr>4 – Trust - internal </vt:lpstr>
      <vt:lpstr>4 - TRust </vt:lpstr>
      <vt:lpstr>4 - TRust </vt:lpstr>
      <vt:lpstr>4 - TRust </vt:lpstr>
      <vt:lpstr>PowerPoint Presentation</vt:lpstr>
      <vt:lpstr>PowerPoint Presentation</vt:lpstr>
      <vt:lpstr>6 - Trends - Direct, not predict or react </vt:lpstr>
      <vt:lpstr> FUTURE INTELLIGENCE Industry</vt:lpstr>
      <vt:lpstr>PowerPoint Presentation</vt:lpstr>
      <vt:lpstr>PowerPoint Presentation</vt:lpstr>
      <vt:lpstr>PowerPoint Presentation</vt:lpstr>
      <vt:lpstr>PowerPoint Presentation</vt:lpstr>
      <vt:lpstr>PowerPoint Presentation</vt:lpstr>
      <vt:lpstr>Other Seminars</vt:lpstr>
      <vt:lpstr>PowerPoint Presentation</vt:lpstr>
      <vt:lpstr>Enterprise sales acceleration goals</vt:lpstr>
      <vt:lpstr>PowerPoint Presentation</vt:lpstr>
      <vt:lpstr>About Tom</vt:lpstr>
      <vt:lpstr>About Tom</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Marketing Data Driving you to Distraction</dc:title>
  <dc:subject/>
  <dc:creator>Thomas B. Cross</dc:creator>
  <cp:keywords/>
  <dc:description/>
  <cp:lastModifiedBy>tom cross</cp:lastModifiedBy>
  <cp:revision>401</cp:revision>
  <cp:lastPrinted>2019-10-29T20:44:47Z</cp:lastPrinted>
  <dcterms:created xsi:type="dcterms:W3CDTF">2016-05-27T14:53:18Z</dcterms:created>
  <dcterms:modified xsi:type="dcterms:W3CDTF">2021-10-13T23:33:53Z</dcterms:modified>
  <cp:category/>
</cp:coreProperties>
</file>