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1237" r:id="rId3"/>
    <p:sldId id="1238" r:id="rId4"/>
    <p:sldId id="1226" r:id="rId5"/>
    <p:sldId id="1225" r:id="rId6"/>
    <p:sldId id="1224" r:id="rId7"/>
    <p:sldId id="1227" r:id="rId8"/>
    <p:sldId id="1228" r:id="rId9"/>
    <p:sldId id="1229" r:id="rId10"/>
    <p:sldId id="1230" r:id="rId11"/>
    <p:sldId id="1231" r:id="rId12"/>
    <p:sldId id="1233" r:id="rId13"/>
    <p:sldId id="1234" r:id="rId14"/>
    <p:sldId id="1235" r:id="rId15"/>
    <p:sldId id="1236" r:id="rId16"/>
    <p:sldId id="281" r:id="rId17"/>
    <p:sldId id="258" r:id="rId18"/>
    <p:sldId id="262" r:id="rId19"/>
    <p:sldId id="1218" r:id="rId20"/>
    <p:sldId id="1241" r:id="rId21"/>
    <p:sldId id="1223" r:id="rId22"/>
    <p:sldId id="1210" r:id="rId23"/>
    <p:sldId id="261" r:id="rId24"/>
    <p:sldId id="268" r:id="rId25"/>
    <p:sldId id="269" r:id="rId26"/>
    <p:sldId id="276" r:id="rId27"/>
    <p:sldId id="278" r:id="rId28"/>
    <p:sldId id="266" r:id="rId29"/>
    <p:sldId id="267" r:id="rId30"/>
    <p:sldId id="283" r:id="rId31"/>
    <p:sldId id="260" r:id="rId32"/>
    <p:sldId id="1214" r:id="rId33"/>
    <p:sldId id="279" r:id="rId34"/>
    <p:sldId id="1217" r:id="rId35"/>
    <p:sldId id="280" r:id="rId36"/>
    <p:sldId id="1215" r:id="rId37"/>
    <p:sldId id="274" r:id="rId38"/>
    <p:sldId id="1207" r:id="rId39"/>
    <p:sldId id="830" r:id="rId40"/>
    <p:sldId id="831" r:id="rId41"/>
    <p:sldId id="895" r:id="rId42"/>
    <p:sldId id="897" r:id="rId43"/>
    <p:sldId id="1212" r:id="rId44"/>
    <p:sldId id="899" r:id="rId45"/>
    <p:sldId id="872" r:id="rId46"/>
    <p:sldId id="894" r:id="rId47"/>
    <p:sldId id="827" r:id="rId48"/>
    <p:sldId id="1208" r:id="rId49"/>
    <p:sldId id="901" r:id="rId50"/>
    <p:sldId id="1239" r:id="rId51"/>
    <p:sldId id="1222" r:id="rId52"/>
    <p:sldId id="1219" r:id="rId53"/>
    <p:sldId id="1220" r:id="rId54"/>
    <p:sldId id="1221" r:id="rId55"/>
    <p:sldId id="868" r:id="rId5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2E2"/>
          </a:solidFill>
        </a:fill>
      </a:tcStyle>
    </a:wholeTbl>
    <a:band2H>
      <a:tcTxStyle/>
      <a:tcStyle>
        <a:tcBdr/>
        <a:fill>
          <a:solidFill>
            <a:srgbClr val="E8EAF1"/>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7EF"/>
          </a:solidFill>
        </a:fill>
      </a:tcStyle>
    </a:wholeTbl>
    <a:band2H>
      <a:tcTxStyle/>
      <a:tcStyle>
        <a:tcBdr/>
        <a:fill>
          <a:solidFill>
            <a:srgbClr val="E7ECF7"/>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a:tcStyle>
        <a:tcBdr/>
        <a:fill>
          <a:solidFill>
            <a:srgbClr val="EFEEF0"/>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194"/>
    <p:restoredTop sz="87883"/>
  </p:normalViewPr>
  <p:slideViewPr>
    <p:cSldViewPr snapToGrid="0" snapToObjects="1">
      <p:cViewPr varScale="1">
        <p:scale>
          <a:sx n="50" d="100"/>
          <a:sy n="50" d="100"/>
        </p:scale>
        <p:origin x="2152" y="176"/>
      </p:cViewPr>
      <p:guideLst/>
    </p:cSldViewPr>
  </p:slideViewPr>
  <p:outlineViewPr>
    <p:cViewPr>
      <p:scale>
        <a:sx n="33" d="100"/>
        <a:sy n="33" d="100"/>
      </p:scale>
      <p:origin x="0" y="-14245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39" name="Shape 3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982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15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04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2AD14BC-1ABC-B940-8BFE-7028C238FB76}"/>
              </a:ext>
            </a:extLst>
          </p:cNvPr>
          <p:cNvSpPr>
            <a:spLocks noGrp="1" noRot="1" noChangeAspect="1" noChangeArrowheads="1" noTextEdit="1"/>
          </p:cNvSpPr>
          <p:nvPr>
            <p:ph type="sldImg"/>
          </p:nvPr>
        </p:nvSpPr>
        <p:spPr>
          <a:xfrm>
            <a:off x="393700" y="692150"/>
            <a:ext cx="6070600" cy="3416300"/>
          </a:xfrm>
          <a:ln/>
        </p:spPr>
      </p:sp>
      <p:sp>
        <p:nvSpPr>
          <p:cNvPr id="10243" name="Rectangle 3">
            <a:extLst>
              <a:ext uri="{FF2B5EF4-FFF2-40B4-BE49-F238E27FC236}">
                <a16:creationId xmlns:a16="http://schemas.microsoft.com/office/drawing/2014/main" id="{F5D80DCD-3CC5-8448-A419-DF9C35AF01C7}"/>
              </a:ext>
            </a:extLst>
          </p:cNvPr>
          <p:cNvSpPr>
            <a:spLocks noGrp="1" noChangeArrowheads="1"/>
          </p:cNvSpPr>
          <p:nvPr>
            <p:ph type="body" idx="1"/>
          </p:nvPr>
        </p:nvSpPr>
        <p:spPr>
          <a:noFill/>
        </p:spPr>
        <p:txBody>
          <a:bodyPr/>
          <a:lstStyle/>
          <a:p>
            <a:r>
              <a:rPr lang="en-US" altLang="en-US" dirty="0"/>
              <a:t>As you may have seen by now, our vision statement is “building confidence through knowledge.”  It reflects our view that the ultimate goal is to provide tools that give students knowledge to give them confidence in their ability to provide solutions for their customers.</a:t>
            </a:r>
          </a:p>
          <a:p>
            <a:r>
              <a:rPr lang="en-US" altLang="en-US" dirty="0"/>
              <a:t>Present solutions selling scenarios.</a:t>
            </a:r>
          </a:p>
          <a:p>
            <a:r>
              <a:rPr lang="en-US" altLang="en-US" dirty="0"/>
              <a:t>Understand what customers especially small-to-medium size business customers are looking for and expect from a provider of integrated data and networking services.</a:t>
            </a:r>
          </a:p>
          <a:p>
            <a:r>
              <a:rPr lang="en-US" altLang="en-US" dirty="0"/>
              <a:t>Understand what are the situations, success factors and solutions in making the sale and how you can make a difference in your prospective and ongoing customer relations.</a:t>
            </a:r>
          </a:p>
          <a:p>
            <a:r>
              <a:rPr lang="en-US" altLang="en-US" dirty="0"/>
              <a:t>And, most importantly, maximize the confidence-to-close factor and the customer gain-retain ratio!!!</a:t>
            </a:r>
            <a:endParaRPr lang="en-US" altLang="en-US" sz="900" b="1" dirty="0"/>
          </a:p>
        </p:txBody>
      </p:sp>
    </p:spTree>
    <p:extLst>
      <p:ext uri="{BB962C8B-B14F-4D97-AF65-F5344CB8AC3E}">
        <p14:creationId xmlns:p14="http://schemas.microsoft.com/office/powerpoint/2010/main" val="409754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073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1" name="Picture 2" descr="Picture 2"/>
          <p:cNvPicPr>
            <a:picLocks noChangeAspect="1"/>
          </p:cNvPicPr>
          <p:nvPr/>
        </p:nvPicPr>
        <p:blipFill>
          <a:blip r:embed="rId2">
            <a:alphaModFix amt="30000"/>
          </a:blip>
          <a:stretch>
            <a:fillRect/>
          </a:stretch>
        </p:blipFill>
        <p:spPr>
          <a:xfrm>
            <a:off x="0" y="-2"/>
            <a:ext cx="12192004" cy="6858002"/>
          </a:xfrm>
          <a:prstGeom prst="rect">
            <a:avLst/>
          </a:prstGeom>
          <a:ln w="12700">
            <a:miter lim="400000"/>
          </a:ln>
        </p:spPr>
      </p:pic>
      <p:grpSp>
        <p:nvGrpSpPr>
          <p:cNvPr id="106" name="Group 10"/>
          <p:cNvGrpSpPr/>
          <p:nvPr/>
        </p:nvGrpSpPr>
        <p:grpSpPr>
          <a:xfrm>
            <a:off x="-1" y="0"/>
            <a:ext cx="2297909" cy="6858001"/>
            <a:chOff x="0" y="0"/>
            <a:chExt cx="2297907" cy="6858000"/>
          </a:xfrm>
        </p:grpSpPr>
        <p:sp>
          <p:nvSpPr>
            <p:cNvPr id="52" name="Rectangle 5"/>
            <p:cNvSpPr/>
            <p:nvPr/>
          </p:nvSpPr>
          <p:spPr>
            <a:xfrm>
              <a:off x="1209675" y="4763"/>
              <a:ext cx="23813"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3" name="Freeform 6"/>
            <p:cNvSpPr/>
            <p:nvPr/>
          </p:nvSpPr>
          <p:spPr>
            <a:xfrm>
              <a:off x="1128712" y="217646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4" name="Freeform 7"/>
            <p:cNvSpPr/>
            <p:nvPr/>
          </p:nvSpPr>
          <p:spPr>
            <a:xfrm>
              <a:off x="1123950" y="4021137"/>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5" name="Rectangle 8"/>
            <p:cNvSpPr/>
            <p:nvPr/>
          </p:nvSpPr>
          <p:spPr>
            <a:xfrm>
              <a:off x="414337" y="9525"/>
              <a:ext cx="28576" cy="44815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6" name="Freeform 9"/>
            <p:cNvSpPr/>
            <p:nvPr/>
          </p:nvSpPr>
          <p:spPr>
            <a:xfrm>
              <a:off x="333374" y="44815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7" name="Freeform 10"/>
            <p:cNvSpPr/>
            <p:nvPr/>
          </p:nvSpPr>
          <p:spPr>
            <a:xfrm>
              <a:off x="190499" y="9525"/>
              <a:ext cx="152401" cy="908051"/>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3"/>
                  </a:lnTo>
                  <a:lnTo>
                    <a:pt x="18225" y="14350"/>
                  </a:lnTo>
                  <a:lnTo>
                    <a:pt x="18225" y="0"/>
                  </a:lnTo>
                  <a:lnTo>
                    <a:pt x="21600" y="0"/>
                  </a:lnTo>
                  <a:lnTo>
                    <a:pt x="21600" y="14463"/>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8" name="Freeform 11"/>
            <p:cNvSpPr/>
            <p:nvPr/>
          </p:nvSpPr>
          <p:spPr>
            <a:xfrm>
              <a:off x="1290637" y="14288"/>
              <a:ext cx="376240" cy="1801814"/>
            </a:xfrm>
            <a:custGeom>
              <a:avLst/>
              <a:gdLst/>
              <a:ahLst/>
              <a:cxnLst>
                <a:cxn ang="0">
                  <a:pos x="wd2" y="hd2"/>
                </a:cxn>
                <a:cxn ang="5400000">
                  <a:pos x="wd2" y="hd2"/>
                </a:cxn>
                <a:cxn ang="10800000">
                  <a:pos x="wd2" y="hd2"/>
                </a:cxn>
                <a:cxn ang="16200000">
                  <a:pos x="wd2" y="hd2"/>
                </a:cxn>
              </a:cxnLst>
              <a:rect l="0" t="0" r="r" b="b"/>
              <a:pathLst>
                <a:path w="21600" h="21600" extrusionOk="0">
                  <a:moveTo>
                    <a:pt x="20233" y="21600"/>
                  </a:moveTo>
                  <a:lnTo>
                    <a:pt x="0" y="11799"/>
                  </a:lnTo>
                  <a:lnTo>
                    <a:pt x="0" y="0"/>
                  </a:lnTo>
                  <a:lnTo>
                    <a:pt x="1641" y="0"/>
                  </a:lnTo>
                  <a:lnTo>
                    <a:pt x="1641" y="11742"/>
                  </a:lnTo>
                  <a:lnTo>
                    <a:pt x="21600" y="21486"/>
                  </a:lnTo>
                  <a:lnTo>
                    <a:pt x="2023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9" name="Freeform 12"/>
            <p:cNvSpPr/>
            <p:nvPr/>
          </p:nvSpPr>
          <p:spPr>
            <a:xfrm>
              <a:off x="1600200" y="1801813"/>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0" name="Freeform 13"/>
            <p:cNvSpPr/>
            <p:nvPr/>
          </p:nvSpPr>
          <p:spPr>
            <a:xfrm>
              <a:off x="1381125" y="9525"/>
              <a:ext cx="371475" cy="142557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9212"/>
                  </a:lnTo>
                  <a:lnTo>
                    <a:pt x="0" y="0"/>
                  </a:lnTo>
                  <a:lnTo>
                    <a:pt x="1385" y="0"/>
                  </a:lnTo>
                  <a:lnTo>
                    <a:pt x="1385" y="9140"/>
                  </a:lnTo>
                  <a:lnTo>
                    <a:pt x="21600" y="21456"/>
                  </a:lnTo>
                  <a:lnTo>
                    <a:pt x="2021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1" name="Freeform 14"/>
            <p:cNvSpPr/>
            <p:nvPr/>
          </p:nvSpPr>
          <p:spPr>
            <a:xfrm>
              <a:off x="1643063" y="0"/>
              <a:ext cx="152401"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2" name="Freeform 15"/>
            <p:cNvSpPr/>
            <p:nvPr/>
          </p:nvSpPr>
          <p:spPr>
            <a:xfrm>
              <a:off x="1685925" y="1420813"/>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3" name="Freeform 16"/>
            <p:cNvSpPr/>
            <p:nvPr/>
          </p:nvSpPr>
          <p:spPr>
            <a:xfrm>
              <a:off x="1685925" y="903288"/>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4" name="Freeform 17"/>
            <p:cNvSpPr/>
            <p:nvPr/>
          </p:nvSpPr>
          <p:spPr>
            <a:xfrm>
              <a:off x="1743075" y="4763"/>
              <a:ext cx="419100" cy="522289"/>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3682" y="7878"/>
                  </a:lnTo>
                  <a:lnTo>
                    <a:pt x="0" y="394"/>
                  </a:lnTo>
                  <a:lnTo>
                    <a:pt x="1227" y="0"/>
                  </a:lnTo>
                  <a:lnTo>
                    <a:pt x="4909" y="7288"/>
                  </a:lnTo>
                  <a:lnTo>
                    <a:pt x="21600" y="20812"/>
                  </a:lnTo>
                  <a:lnTo>
                    <a:pt x="2061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5" name="Freeform 18"/>
            <p:cNvSpPr/>
            <p:nvPr/>
          </p:nvSpPr>
          <p:spPr>
            <a:xfrm>
              <a:off x="2126456" y="488950"/>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6" name="Freeform 19"/>
            <p:cNvSpPr/>
            <p:nvPr/>
          </p:nvSpPr>
          <p:spPr>
            <a:xfrm>
              <a:off x="952500" y="4763"/>
              <a:ext cx="152400" cy="908051"/>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600"/>
                  </a:lnTo>
                  <a:lnTo>
                    <a:pt x="0" y="7137"/>
                  </a:lnTo>
                  <a:lnTo>
                    <a:pt x="18225" y="0"/>
                  </a:lnTo>
                  <a:lnTo>
                    <a:pt x="21600" y="227"/>
                  </a:lnTo>
                  <a:lnTo>
                    <a:pt x="3375" y="725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7" name="Freeform 20"/>
            <p:cNvSpPr/>
            <p:nvPr/>
          </p:nvSpPr>
          <p:spPr>
            <a:xfrm>
              <a:off x="866775" y="903288"/>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6480"/>
                    <a:pt x="2160" y="10800"/>
                  </a:cubicBezTo>
                  <a:cubicBezTo>
                    <a:pt x="2160" y="15660"/>
                    <a:pt x="594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8" name="Freeform 21"/>
            <p:cNvSpPr/>
            <p:nvPr/>
          </p:nvSpPr>
          <p:spPr>
            <a:xfrm>
              <a:off x="890587" y="155416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9" name="Freeform 22"/>
            <p:cNvSpPr/>
            <p:nvPr/>
          </p:nvSpPr>
          <p:spPr>
            <a:xfrm>
              <a:off x="738187" y="5622924"/>
              <a:ext cx="338140"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75" y="21600"/>
                  </a:lnTo>
                  <a:lnTo>
                    <a:pt x="19775" y="13084"/>
                  </a:lnTo>
                  <a:lnTo>
                    <a:pt x="0" y="169"/>
                  </a:lnTo>
                  <a:lnTo>
                    <a:pt x="1217" y="0"/>
                  </a:lnTo>
                  <a:lnTo>
                    <a:pt x="21600" y="1299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0" name="Freeform 23"/>
            <p:cNvSpPr/>
            <p:nvPr/>
          </p:nvSpPr>
          <p:spPr>
            <a:xfrm>
              <a:off x="647700" y="5480049"/>
              <a:ext cx="157163" cy="157164"/>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7018"/>
                    <a:pt x="0" y="11127"/>
                  </a:cubicBezTo>
                  <a:cubicBezTo>
                    <a:pt x="0" y="5236"/>
                    <a:pt x="5236" y="0"/>
                    <a:pt x="11127" y="0"/>
                  </a:cubicBezTo>
                  <a:cubicBezTo>
                    <a:pt x="17018" y="0"/>
                    <a:pt x="21600" y="5236"/>
                    <a:pt x="21600" y="11127"/>
                  </a:cubicBezTo>
                  <a:cubicBezTo>
                    <a:pt x="21600" y="17018"/>
                    <a:pt x="17018" y="21600"/>
                    <a:pt x="11127" y="21600"/>
                  </a:cubicBezTo>
                  <a:close/>
                  <a:moveTo>
                    <a:pt x="11127" y="2618"/>
                  </a:moveTo>
                  <a:cubicBezTo>
                    <a:pt x="6545" y="2618"/>
                    <a:pt x="2618" y="6545"/>
                    <a:pt x="2618" y="11127"/>
                  </a:cubicBezTo>
                  <a:cubicBezTo>
                    <a:pt x="2618" y="15709"/>
                    <a:pt x="6545" y="18982"/>
                    <a:pt x="11127" y="18982"/>
                  </a:cubicBezTo>
                  <a:cubicBezTo>
                    <a:pt x="15055" y="18982"/>
                    <a:pt x="18982" y="15709"/>
                    <a:pt x="18982" y="11127"/>
                  </a:cubicBezTo>
                  <a:cubicBezTo>
                    <a:pt x="18982" y="6545"/>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1" name="Freeform 24"/>
            <p:cNvSpPr/>
            <p:nvPr/>
          </p:nvSpPr>
          <p:spPr>
            <a:xfrm>
              <a:off x="66674" y="903288"/>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6480"/>
                    <a:pt x="2160" y="10800"/>
                  </a:cubicBezTo>
                  <a:cubicBezTo>
                    <a:pt x="2160" y="15660"/>
                    <a:pt x="648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2" name="Freeform 25"/>
            <p:cNvSpPr/>
            <p:nvPr/>
          </p:nvSpPr>
          <p:spPr>
            <a:xfrm>
              <a:off x="-1" y="3897312"/>
              <a:ext cx="133351" cy="266701"/>
            </a:xfrm>
            <a:custGeom>
              <a:avLst/>
              <a:gdLst/>
              <a:ahLst/>
              <a:cxnLst>
                <a:cxn ang="0">
                  <a:pos x="wd2" y="hd2"/>
                </a:cxn>
                <a:cxn ang="5400000">
                  <a:pos x="wd2" y="hd2"/>
                </a:cxn>
                <a:cxn ang="10800000">
                  <a:pos x="wd2" y="hd2"/>
                </a:cxn>
                <a:cxn ang="16200000">
                  <a:pos x="wd2" y="hd2"/>
                </a:cxn>
              </a:cxnLst>
              <a:rect l="0" t="0" r="r" b="b"/>
              <a:pathLst>
                <a:path w="21600" h="21600" extrusionOk="0">
                  <a:moveTo>
                    <a:pt x="17743" y="21600"/>
                  </a:moveTo>
                  <a:lnTo>
                    <a:pt x="0" y="771"/>
                  </a:lnTo>
                  <a:lnTo>
                    <a:pt x="3086" y="0"/>
                  </a:lnTo>
                  <a:lnTo>
                    <a:pt x="21600" y="20829"/>
                  </a:lnTo>
                  <a:lnTo>
                    <a:pt x="1774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3" name="Freeform 26"/>
            <p:cNvSpPr/>
            <p:nvPr/>
          </p:nvSpPr>
          <p:spPr>
            <a:xfrm>
              <a:off x="66674" y="4149725"/>
              <a:ext cx="190501" cy="18891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4" name="Freeform 27"/>
            <p:cNvSpPr/>
            <p:nvPr/>
          </p:nvSpPr>
          <p:spPr>
            <a:xfrm>
              <a:off x="-1" y="1644650"/>
              <a:ext cx="133351" cy="269875"/>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20838"/>
                  </a:lnTo>
                  <a:lnTo>
                    <a:pt x="17743" y="0"/>
                  </a:lnTo>
                  <a:lnTo>
                    <a:pt x="21600" y="762"/>
                  </a:lnTo>
                  <a:lnTo>
                    <a:pt x="30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5" name="Freeform 28"/>
            <p:cNvSpPr/>
            <p:nvPr/>
          </p:nvSpPr>
          <p:spPr>
            <a:xfrm>
              <a:off x="66674" y="1468438"/>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6" name="Freeform 29"/>
            <p:cNvSpPr/>
            <p:nvPr/>
          </p:nvSpPr>
          <p:spPr>
            <a:xfrm>
              <a:off x="695324" y="4763"/>
              <a:ext cx="309564" cy="15589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06" y="21600"/>
                  </a:lnTo>
                  <a:lnTo>
                    <a:pt x="19606" y="17707"/>
                  </a:lnTo>
                  <a:lnTo>
                    <a:pt x="0" y="13835"/>
                  </a:lnTo>
                  <a:lnTo>
                    <a:pt x="0" y="0"/>
                  </a:lnTo>
                  <a:lnTo>
                    <a:pt x="1994" y="0"/>
                  </a:lnTo>
                  <a:lnTo>
                    <a:pt x="1994" y="13703"/>
                  </a:lnTo>
                  <a:lnTo>
                    <a:pt x="21600" y="1750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7" name="Freeform 30"/>
            <p:cNvSpPr/>
            <p:nvPr/>
          </p:nvSpPr>
          <p:spPr>
            <a:xfrm>
              <a:off x="57149" y="4881562"/>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8" name="Freeform 31"/>
            <p:cNvSpPr/>
            <p:nvPr/>
          </p:nvSpPr>
          <p:spPr>
            <a:xfrm>
              <a:off x="138112" y="5060950"/>
              <a:ext cx="304801" cy="177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2" y="21600"/>
                  </a:lnTo>
                  <a:lnTo>
                    <a:pt x="19912" y="6943"/>
                  </a:lnTo>
                  <a:lnTo>
                    <a:pt x="0" y="3529"/>
                  </a:lnTo>
                  <a:lnTo>
                    <a:pt x="0" y="0"/>
                  </a:lnTo>
                  <a:lnTo>
                    <a:pt x="1688" y="0"/>
                  </a:lnTo>
                  <a:lnTo>
                    <a:pt x="1688" y="3414"/>
                  </a:lnTo>
                  <a:lnTo>
                    <a:pt x="21600" y="682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9" name="Freeform 32"/>
            <p:cNvSpPr/>
            <p:nvPr/>
          </p:nvSpPr>
          <p:spPr>
            <a:xfrm>
              <a:off x="561975" y="643096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0" name="Rectangle 33"/>
            <p:cNvSpPr/>
            <p:nvPr/>
          </p:nvSpPr>
          <p:spPr>
            <a:xfrm>
              <a:off x="642937" y="6610350"/>
              <a:ext cx="23814" cy="242888"/>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1" name="Freeform 34"/>
            <p:cNvSpPr/>
            <p:nvPr/>
          </p:nvSpPr>
          <p:spPr>
            <a:xfrm>
              <a:off x="76199" y="6430962"/>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2" name="Freeform 35"/>
            <p:cNvSpPr/>
            <p:nvPr/>
          </p:nvSpPr>
          <p:spPr>
            <a:xfrm>
              <a:off x="-1" y="5978524"/>
              <a:ext cx="190501" cy="4619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00" y="21600"/>
                  </a:lnTo>
                  <a:lnTo>
                    <a:pt x="18900" y="8462"/>
                  </a:lnTo>
                  <a:lnTo>
                    <a:pt x="0" y="668"/>
                  </a:lnTo>
                  <a:lnTo>
                    <a:pt x="2160" y="0"/>
                  </a:lnTo>
                  <a:lnTo>
                    <a:pt x="21600" y="8016"/>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3" name="Freeform 36"/>
            <p:cNvSpPr/>
            <p:nvPr/>
          </p:nvSpPr>
          <p:spPr>
            <a:xfrm>
              <a:off x="1014412" y="1801813"/>
              <a:ext cx="214314" cy="755651"/>
            </a:xfrm>
            <a:custGeom>
              <a:avLst/>
              <a:gdLst/>
              <a:ahLst/>
              <a:cxnLst>
                <a:cxn ang="0">
                  <a:pos x="wd2" y="hd2"/>
                </a:cxn>
                <a:cxn ang="5400000">
                  <a:pos x="wd2" y="hd2"/>
                </a:cxn>
                <a:cxn ang="10800000">
                  <a:pos x="wd2" y="hd2"/>
                </a:cxn>
                <a:cxn ang="16200000">
                  <a:pos x="wd2" y="hd2"/>
                </a:cxn>
              </a:cxnLst>
              <a:rect l="0" t="0" r="r" b="b"/>
              <a:pathLst>
                <a:path w="21600" h="21600" extrusionOk="0">
                  <a:moveTo>
                    <a:pt x="1920" y="21600"/>
                  </a:moveTo>
                  <a:lnTo>
                    <a:pt x="0" y="21600"/>
                  </a:lnTo>
                  <a:lnTo>
                    <a:pt x="0" y="5808"/>
                  </a:lnTo>
                  <a:lnTo>
                    <a:pt x="20160" y="0"/>
                  </a:lnTo>
                  <a:lnTo>
                    <a:pt x="21600" y="408"/>
                  </a:lnTo>
                  <a:lnTo>
                    <a:pt x="1920" y="5945"/>
                  </a:lnTo>
                  <a:lnTo>
                    <a:pt x="192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4" name="Freeform 37"/>
            <p:cNvSpPr/>
            <p:nvPr/>
          </p:nvSpPr>
          <p:spPr>
            <a:xfrm>
              <a:off x="938212" y="2547937"/>
              <a:ext cx="166689" cy="160339"/>
            </a:xfrm>
            <a:custGeom>
              <a:avLst/>
              <a:gdLst/>
              <a:ahLst/>
              <a:cxnLst>
                <a:cxn ang="0">
                  <a:pos x="wd2" y="hd2"/>
                </a:cxn>
                <a:cxn ang="5400000">
                  <a:pos x="wd2" y="hd2"/>
                </a:cxn>
                <a:cxn ang="10800000">
                  <a:pos x="wd2" y="hd2"/>
                </a:cxn>
                <a:cxn ang="16200000">
                  <a:pos x="wd2" y="hd2"/>
                </a:cxn>
              </a:cxnLst>
              <a:rect l="0" t="0" r="r" b="b"/>
              <a:pathLst>
                <a:path w="21600" h="21600" extrusionOk="0">
                  <a:moveTo>
                    <a:pt x="11109" y="21600"/>
                  </a:moveTo>
                  <a:cubicBezTo>
                    <a:pt x="4937" y="21600"/>
                    <a:pt x="0" y="16518"/>
                    <a:pt x="0" y="10800"/>
                  </a:cubicBezTo>
                  <a:cubicBezTo>
                    <a:pt x="0" y="4447"/>
                    <a:pt x="4937" y="0"/>
                    <a:pt x="11109" y="0"/>
                  </a:cubicBezTo>
                  <a:cubicBezTo>
                    <a:pt x="16663" y="0"/>
                    <a:pt x="21600" y="4447"/>
                    <a:pt x="21600" y="10800"/>
                  </a:cubicBezTo>
                  <a:cubicBezTo>
                    <a:pt x="21600" y="16518"/>
                    <a:pt x="16663" y="21600"/>
                    <a:pt x="11109" y="21600"/>
                  </a:cubicBezTo>
                  <a:close/>
                  <a:moveTo>
                    <a:pt x="11109" y="2541"/>
                  </a:moveTo>
                  <a:cubicBezTo>
                    <a:pt x="6171" y="2541"/>
                    <a:pt x="2469" y="6353"/>
                    <a:pt x="2469" y="10800"/>
                  </a:cubicBezTo>
                  <a:cubicBezTo>
                    <a:pt x="2469" y="15247"/>
                    <a:pt x="6171" y="19059"/>
                    <a:pt x="11109" y="19059"/>
                  </a:cubicBezTo>
                  <a:cubicBezTo>
                    <a:pt x="15429" y="19059"/>
                    <a:pt x="19131" y="15247"/>
                    <a:pt x="19131" y="10800"/>
                  </a:cubicBezTo>
                  <a:cubicBezTo>
                    <a:pt x="19131" y="6353"/>
                    <a:pt x="15429" y="2541"/>
                    <a:pt x="11109" y="2541"/>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5" name="Freeform 38"/>
            <p:cNvSpPr/>
            <p:nvPr/>
          </p:nvSpPr>
          <p:spPr>
            <a:xfrm>
              <a:off x="595312" y="4763"/>
              <a:ext cx="638176" cy="4025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94" y="21600"/>
                  </a:lnTo>
                  <a:lnTo>
                    <a:pt x="20794" y="19684"/>
                  </a:lnTo>
                  <a:lnTo>
                    <a:pt x="0" y="16396"/>
                  </a:lnTo>
                  <a:lnTo>
                    <a:pt x="0" y="0"/>
                  </a:lnTo>
                  <a:lnTo>
                    <a:pt x="806" y="0"/>
                  </a:lnTo>
                  <a:lnTo>
                    <a:pt x="806" y="16319"/>
                  </a:lnTo>
                  <a:lnTo>
                    <a:pt x="21600" y="1960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6" name="Freeform 39"/>
            <p:cNvSpPr/>
            <p:nvPr/>
          </p:nvSpPr>
          <p:spPr>
            <a:xfrm>
              <a:off x="1223962" y="1382713"/>
              <a:ext cx="142876"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7" name="Freeform 40"/>
            <p:cNvSpPr/>
            <p:nvPr/>
          </p:nvSpPr>
          <p:spPr>
            <a:xfrm>
              <a:off x="1300162" y="1849438"/>
              <a:ext cx="109539" cy="107951"/>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8" name="Freeform 41"/>
            <p:cNvSpPr/>
            <p:nvPr/>
          </p:nvSpPr>
          <p:spPr>
            <a:xfrm>
              <a:off x="280987" y="3417887"/>
              <a:ext cx="142876" cy="47466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lnTo>
                    <a:pt x="0" y="21600"/>
                  </a:lnTo>
                  <a:lnTo>
                    <a:pt x="0" y="5779"/>
                  </a:lnTo>
                  <a:lnTo>
                    <a:pt x="19440" y="0"/>
                  </a:lnTo>
                  <a:lnTo>
                    <a:pt x="21600" y="578"/>
                  </a:lnTo>
                  <a:lnTo>
                    <a:pt x="2880" y="5996"/>
                  </a:lnTo>
                  <a:lnTo>
                    <a:pt x="288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9" name="Freeform 42"/>
            <p:cNvSpPr/>
            <p:nvPr/>
          </p:nvSpPr>
          <p:spPr>
            <a:xfrm>
              <a:off x="238124" y="3883025"/>
              <a:ext cx="109539" cy="109538"/>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cubicBezTo>
                    <a:pt x="4696" y="21600"/>
                    <a:pt x="0" y="16904"/>
                    <a:pt x="0" y="11270"/>
                  </a:cubicBezTo>
                  <a:cubicBezTo>
                    <a:pt x="0" y="4696"/>
                    <a:pt x="4696" y="0"/>
                    <a:pt x="10330" y="0"/>
                  </a:cubicBezTo>
                  <a:cubicBezTo>
                    <a:pt x="15965" y="0"/>
                    <a:pt x="21600" y="4696"/>
                    <a:pt x="21600" y="11270"/>
                  </a:cubicBezTo>
                  <a:cubicBezTo>
                    <a:pt x="21600" y="16904"/>
                    <a:pt x="15965" y="21600"/>
                    <a:pt x="10330" y="21600"/>
                  </a:cubicBezTo>
                  <a:close/>
                  <a:moveTo>
                    <a:pt x="10330" y="3757"/>
                  </a:moveTo>
                  <a:cubicBezTo>
                    <a:pt x="6574" y="3757"/>
                    <a:pt x="3757" y="7513"/>
                    <a:pt x="3757" y="11270"/>
                  </a:cubicBezTo>
                  <a:cubicBezTo>
                    <a:pt x="3757" y="15026"/>
                    <a:pt x="6574" y="17843"/>
                    <a:pt x="10330" y="17843"/>
                  </a:cubicBezTo>
                  <a:cubicBezTo>
                    <a:pt x="14087" y="17843"/>
                    <a:pt x="17843" y="15026"/>
                    <a:pt x="17843" y="11270"/>
                  </a:cubicBezTo>
                  <a:cubicBezTo>
                    <a:pt x="17843" y="7513"/>
                    <a:pt x="14087" y="3757"/>
                    <a:pt x="1033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0" name="Freeform 43"/>
            <p:cNvSpPr/>
            <p:nvPr/>
          </p:nvSpPr>
          <p:spPr>
            <a:xfrm>
              <a:off x="4762" y="2166937"/>
              <a:ext cx="114301" cy="452439"/>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0918"/>
                  </a:lnTo>
                  <a:lnTo>
                    <a:pt x="18000" y="16371"/>
                  </a:lnTo>
                  <a:lnTo>
                    <a:pt x="18000" y="0"/>
                  </a:lnTo>
                  <a:lnTo>
                    <a:pt x="21600" y="0"/>
                  </a:lnTo>
                  <a:lnTo>
                    <a:pt x="21600" y="16825"/>
                  </a:lnTo>
                  <a:lnTo>
                    <a:pt x="18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1" name="Freeform 44"/>
            <p:cNvSpPr/>
            <p:nvPr/>
          </p:nvSpPr>
          <p:spPr>
            <a:xfrm>
              <a:off x="52387" y="2066925"/>
              <a:ext cx="109539" cy="109538"/>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2" name="Rectangle 45"/>
            <p:cNvSpPr/>
            <p:nvPr/>
          </p:nvSpPr>
          <p:spPr>
            <a:xfrm>
              <a:off x="1228725" y="4662487"/>
              <a:ext cx="23813"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3" name="Freeform 46"/>
            <p:cNvSpPr/>
            <p:nvPr/>
          </p:nvSpPr>
          <p:spPr>
            <a:xfrm>
              <a:off x="1319212" y="5041899"/>
              <a:ext cx="371476" cy="1801814"/>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21600"/>
                  </a:lnTo>
                  <a:lnTo>
                    <a:pt x="0" y="9744"/>
                  </a:lnTo>
                  <a:lnTo>
                    <a:pt x="20215" y="0"/>
                  </a:lnTo>
                  <a:lnTo>
                    <a:pt x="21600" y="114"/>
                  </a:lnTo>
                  <a:lnTo>
                    <a:pt x="1385" y="9858"/>
                  </a:lnTo>
                  <a:lnTo>
                    <a:pt x="138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4" name="Freeform 47"/>
            <p:cNvSpPr/>
            <p:nvPr/>
          </p:nvSpPr>
          <p:spPr>
            <a:xfrm>
              <a:off x="1147762" y="44815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5" name="Freeform 48"/>
            <p:cNvSpPr/>
            <p:nvPr/>
          </p:nvSpPr>
          <p:spPr>
            <a:xfrm>
              <a:off x="819150" y="3983037"/>
              <a:ext cx="347664" cy="2860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25" y="21600"/>
                  </a:lnTo>
                  <a:lnTo>
                    <a:pt x="19825" y="14204"/>
                  </a:lnTo>
                  <a:lnTo>
                    <a:pt x="0" y="36"/>
                  </a:lnTo>
                  <a:lnTo>
                    <a:pt x="1479" y="0"/>
                  </a:lnTo>
                  <a:lnTo>
                    <a:pt x="21600" y="14204"/>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6" name="Freeform 49"/>
            <p:cNvSpPr/>
            <p:nvPr/>
          </p:nvSpPr>
          <p:spPr>
            <a:xfrm>
              <a:off x="728662" y="3806825"/>
              <a:ext cx="190501" cy="1905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7" name="Freeform 50"/>
            <p:cNvSpPr/>
            <p:nvPr/>
          </p:nvSpPr>
          <p:spPr>
            <a:xfrm>
              <a:off x="1624012"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8" name="Freeform 51"/>
            <p:cNvSpPr/>
            <p:nvPr/>
          </p:nvSpPr>
          <p:spPr>
            <a:xfrm>
              <a:off x="1404937" y="5422899"/>
              <a:ext cx="371476" cy="1425576"/>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21600"/>
                  </a:lnTo>
                  <a:lnTo>
                    <a:pt x="0" y="12315"/>
                  </a:lnTo>
                  <a:lnTo>
                    <a:pt x="20492" y="0"/>
                  </a:lnTo>
                  <a:lnTo>
                    <a:pt x="21600" y="144"/>
                  </a:lnTo>
                  <a:lnTo>
                    <a:pt x="1662" y="1246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9" name="Freeform 52"/>
            <p:cNvSpPr/>
            <p:nvPr/>
          </p:nvSpPr>
          <p:spPr>
            <a:xfrm>
              <a:off x="1666875"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0" name="Freeform 53"/>
            <p:cNvSpPr/>
            <p:nvPr/>
          </p:nvSpPr>
          <p:spPr>
            <a:xfrm>
              <a:off x="1709738"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1" name="Freeform 54"/>
            <p:cNvSpPr/>
            <p:nvPr/>
          </p:nvSpPr>
          <p:spPr>
            <a:xfrm>
              <a:off x="1709738"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2" name="Freeform 55"/>
            <p:cNvSpPr/>
            <p:nvPr/>
          </p:nvSpPr>
          <p:spPr>
            <a:xfrm>
              <a:off x="1766888" y="6330949"/>
              <a:ext cx="419101" cy="527051"/>
            </a:xfrm>
            <a:custGeom>
              <a:avLst/>
              <a:gdLst/>
              <a:ahLst/>
              <a:cxnLst>
                <a:cxn ang="0">
                  <a:pos x="wd2" y="hd2"/>
                </a:cxn>
                <a:cxn ang="5400000">
                  <a:pos x="wd2" y="hd2"/>
                </a:cxn>
                <a:cxn ang="10800000">
                  <a:pos x="wd2" y="hd2"/>
                </a:cxn>
                <a:cxn ang="16200000">
                  <a:pos x="wd2" y="hd2"/>
                </a:cxn>
              </a:cxnLst>
              <a:rect l="0" t="0" r="r" b="b"/>
              <a:pathLst>
                <a:path w="21600" h="21600" extrusionOk="0">
                  <a:moveTo>
                    <a:pt x="982" y="21600"/>
                  </a:moveTo>
                  <a:lnTo>
                    <a:pt x="0" y="21210"/>
                  </a:lnTo>
                  <a:lnTo>
                    <a:pt x="3682" y="13402"/>
                  </a:lnTo>
                  <a:lnTo>
                    <a:pt x="20864" y="0"/>
                  </a:lnTo>
                  <a:lnTo>
                    <a:pt x="21600" y="781"/>
                  </a:lnTo>
                  <a:lnTo>
                    <a:pt x="4909" y="13988"/>
                  </a:lnTo>
                  <a:lnTo>
                    <a:pt x="98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3" name="Freeform 56"/>
            <p:cNvSpPr/>
            <p:nvPr/>
          </p:nvSpPr>
          <p:spPr>
            <a:xfrm>
              <a:off x="2147888"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4" name="Freeform 57"/>
            <p:cNvSpPr/>
            <p:nvPr/>
          </p:nvSpPr>
          <p:spPr>
            <a:xfrm>
              <a:off x="504824" y="9525"/>
              <a:ext cx="233364" cy="5103813"/>
            </a:xfrm>
            <a:custGeom>
              <a:avLst/>
              <a:gdLst/>
              <a:ahLst/>
              <a:cxnLst>
                <a:cxn ang="0">
                  <a:pos x="wd2" y="hd2"/>
                </a:cxn>
                <a:cxn ang="5400000">
                  <a:pos x="wd2" y="hd2"/>
                </a:cxn>
                <a:cxn ang="10800000">
                  <a:pos x="wd2" y="hd2"/>
                </a:cxn>
                <a:cxn ang="16200000">
                  <a:pos x="wd2" y="hd2"/>
                </a:cxn>
              </a:cxnLst>
              <a:rect l="0" t="0" r="r" b="b"/>
              <a:pathLst>
                <a:path w="21600" h="21600" extrusionOk="0">
                  <a:moveTo>
                    <a:pt x="19396" y="21600"/>
                  </a:moveTo>
                  <a:lnTo>
                    <a:pt x="18955" y="18503"/>
                  </a:lnTo>
                  <a:lnTo>
                    <a:pt x="0" y="12772"/>
                  </a:lnTo>
                  <a:lnTo>
                    <a:pt x="0" y="0"/>
                  </a:lnTo>
                  <a:lnTo>
                    <a:pt x="2204" y="0"/>
                  </a:lnTo>
                  <a:lnTo>
                    <a:pt x="2204" y="12752"/>
                  </a:lnTo>
                  <a:lnTo>
                    <a:pt x="21159" y="18503"/>
                  </a:lnTo>
                  <a:lnTo>
                    <a:pt x="21600" y="21600"/>
                  </a:lnTo>
                  <a:lnTo>
                    <a:pt x="1939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5" name="Freeform 58"/>
            <p:cNvSpPr/>
            <p:nvPr/>
          </p:nvSpPr>
          <p:spPr>
            <a:xfrm>
              <a:off x="633412" y="5103812"/>
              <a:ext cx="185739" cy="185739"/>
            </a:xfrm>
            <a:custGeom>
              <a:avLst/>
              <a:gdLst/>
              <a:ahLst/>
              <a:cxnLst>
                <a:cxn ang="0">
                  <a:pos x="wd2" y="hd2"/>
                </a:cxn>
                <a:cxn ang="5400000">
                  <a:pos x="wd2" y="hd2"/>
                </a:cxn>
                <a:cxn ang="10800000">
                  <a:pos x="wd2" y="hd2"/>
                </a:cxn>
                <a:cxn ang="16200000">
                  <a:pos x="wd2" y="hd2"/>
                </a:cxn>
              </a:cxnLst>
              <a:rect l="0" t="0" r="r" b="b"/>
              <a:pathLst>
                <a:path w="21600" h="21600" extrusionOk="0">
                  <a:moveTo>
                    <a:pt x="11077" y="21600"/>
                  </a:moveTo>
                  <a:cubicBezTo>
                    <a:pt x="4985" y="21600"/>
                    <a:pt x="0" y="16615"/>
                    <a:pt x="0" y="10523"/>
                  </a:cubicBezTo>
                  <a:cubicBezTo>
                    <a:pt x="0" y="4985"/>
                    <a:pt x="4985" y="0"/>
                    <a:pt x="11077" y="0"/>
                  </a:cubicBezTo>
                  <a:cubicBezTo>
                    <a:pt x="16615" y="0"/>
                    <a:pt x="21600" y="4985"/>
                    <a:pt x="21600" y="10523"/>
                  </a:cubicBezTo>
                  <a:cubicBezTo>
                    <a:pt x="21600" y="16615"/>
                    <a:pt x="16615" y="21600"/>
                    <a:pt x="11077" y="21600"/>
                  </a:cubicBezTo>
                  <a:close/>
                  <a:moveTo>
                    <a:pt x="11077" y="2215"/>
                  </a:moveTo>
                  <a:cubicBezTo>
                    <a:pt x="6092" y="2215"/>
                    <a:pt x="2215" y="6092"/>
                    <a:pt x="2215" y="10523"/>
                  </a:cubicBezTo>
                  <a:cubicBezTo>
                    <a:pt x="2215" y="15508"/>
                    <a:pt x="6092" y="19385"/>
                    <a:pt x="11077" y="19385"/>
                  </a:cubicBezTo>
                  <a:cubicBezTo>
                    <a:pt x="15508" y="19385"/>
                    <a:pt x="19385" y="15508"/>
                    <a:pt x="19385" y="10523"/>
                  </a:cubicBezTo>
                  <a:cubicBezTo>
                    <a:pt x="19385" y="6092"/>
                    <a:pt x="15508" y="2215"/>
                    <a:pt x="11077" y="2215"/>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sp>
        <p:nvSpPr>
          <p:cNvPr id="107" name="Title Text"/>
          <p:cNvSpPr txBox="1">
            <a:spLocks noGrp="1"/>
          </p:cNvSpPr>
          <p:nvPr>
            <p:ph type="title"/>
          </p:nvPr>
        </p:nvSpPr>
        <p:spPr>
          <a:xfrm>
            <a:off x="1876424" y="1122362"/>
            <a:ext cx="8791576" cy="2387601"/>
          </a:xfrm>
          <a:prstGeom prst="rect">
            <a:avLst/>
          </a:prstGeom>
        </p:spPr>
        <p:txBody>
          <a:bodyPr anchor="b"/>
          <a:lstStyle>
            <a:lvl1pPr>
              <a:defRPr sz="4800"/>
            </a:lvl1pPr>
          </a:lstStyle>
          <a:p>
            <a:r>
              <a:t>Title Text</a:t>
            </a:r>
          </a:p>
        </p:txBody>
      </p:sp>
      <p:sp>
        <p:nvSpPr>
          <p:cNvPr id="108" name="Body Level One…"/>
          <p:cNvSpPr txBox="1">
            <a:spLocks noGrp="1"/>
          </p:cNvSpPr>
          <p:nvPr>
            <p:ph type="body" sz="quarter" idx="1"/>
          </p:nvPr>
        </p:nvSpPr>
        <p:spPr>
          <a:xfrm>
            <a:off x="1876424" y="3602037"/>
            <a:ext cx="8791576" cy="1655763"/>
          </a:xfrm>
          <a:prstGeom prst="rect">
            <a:avLst/>
          </a:prstGeom>
        </p:spPr>
        <p:txBody>
          <a:bodyPr/>
          <a:lstStyle>
            <a:lvl1pPr marL="0" indent="0">
              <a:buSzTx/>
              <a:buFontTx/>
              <a:buNone/>
              <a:defRPr sz="2000" cap="all">
                <a:solidFill>
                  <a:srgbClr val="ACCBF9"/>
                </a:solidFill>
              </a:defRPr>
            </a:lvl1pPr>
            <a:lvl2pPr marL="0" indent="457200">
              <a:buSzTx/>
              <a:buFontTx/>
              <a:buNone/>
              <a:defRPr sz="2000" cap="all">
                <a:solidFill>
                  <a:srgbClr val="ACCBF9"/>
                </a:solidFill>
              </a:defRPr>
            </a:lvl2pPr>
            <a:lvl3pPr marL="0" indent="914400">
              <a:buSzTx/>
              <a:buFontTx/>
              <a:buNone/>
              <a:defRPr sz="2000" cap="all">
                <a:solidFill>
                  <a:srgbClr val="ACCBF9"/>
                </a:solidFill>
              </a:defRPr>
            </a:lvl3pPr>
            <a:lvl4pPr marL="0" indent="1371600">
              <a:buSzTx/>
              <a:buFontTx/>
              <a:buNone/>
              <a:defRPr sz="2000" cap="all">
                <a:solidFill>
                  <a:srgbClr val="ACCBF9"/>
                </a:solidFill>
              </a:defRPr>
            </a:lvl4pPr>
            <a:lvl5pPr marL="0" indent="1828800">
              <a:buSzTx/>
              <a:buFontTx/>
              <a:buNone/>
              <a:defRPr sz="2000" cap="all">
                <a:solidFill>
                  <a:srgbClr val="ACCBF9"/>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0422597" y="5479268"/>
            <a:ext cx="245404" cy="226986"/>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268" name="Title Text"/>
          <p:cNvSpPr txBox="1">
            <a:spLocks noGrp="1"/>
          </p:cNvSpPr>
          <p:nvPr>
            <p:ph type="title"/>
          </p:nvPr>
        </p:nvSpPr>
        <p:spPr>
          <a:xfrm>
            <a:off x="1141409" y="4304663"/>
            <a:ext cx="9912356" cy="819357"/>
          </a:xfrm>
          <a:prstGeom prst="rect">
            <a:avLst/>
          </a:prstGeom>
        </p:spPr>
        <p:txBody>
          <a:bodyPr anchor="b"/>
          <a:lstStyle>
            <a:lvl1pPr>
              <a:defRPr sz="3200"/>
            </a:lvl1pPr>
          </a:lstStyle>
          <a:p>
            <a:r>
              <a:t>Title Text</a:t>
            </a:r>
          </a:p>
        </p:txBody>
      </p:sp>
      <p:sp>
        <p:nvSpPr>
          <p:cNvPr id="269" name="Picture Placeholder 2"/>
          <p:cNvSpPr>
            <a:spLocks noGrp="1"/>
          </p:cNvSpPr>
          <p:nvPr>
            <p:ph type="pic" sz="half" idx="21"/>
          </p:nvPr>
        </p:nvSpPr>
        <p:spPr>
          <a:xfrm>
            <a:off x="1141411" y="606426"/>
            <a:ext cx="9912355" cy="3299779"/>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270" name="Body Level One…"/>
          <p:cNvSpPr txBox="1">
            <a:spLocks noGrp="1"/>
          </p:cNvSpPr>
          <p:nvPr>
            <p:ph type="body" sz="quarter" idx="1"/>
          </p:nvPr>
        </p:nvSpPr>
        <p:spPr>
          <a:xfrm>
            <a:off x="1141363" y="5124020"/>
            <a:ext cx="9910860" cy="682473"/>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278" name="Title Text"/>
          <p:cNvSpPr txBox="1">
            <a:spLocks noGrp="1"/>
          </p:cNvSpPr>
          <p:nvPr>
            <p:ph type="title"/>
          </p:nvPr>
        </p:nvSpPr>
        <p:spPr>
          <a:xfrm>
            <a:off x="1141456" y="609600"/>
            <a:ext cx="9905956" cy="3429000"/>
          </a:xfrm>
          <a:prstGeom prst="rect">
            <a:avLst/>
          </a:prstGeom>
        </p:spPr>
        <p:txBody>
          <a:bodyPr/>
          <a:lstStyle/>
          <a:p>
            <a:r>
              <a:t>Title Text</a:t>
            </a:r>
          </a:p>
        </p:txBody>
      </p:sp>
      <p:sp>
        <p:nvSpPr>
          <p:cNvPr id="279" name="Body Level One…"/>
          <p:cNvSpPr txBox="1">
            <a:spLocks noGrp="1"/>
          </p:cNvSpPr>
          <p:nvPr>
            <p:ph type="body" sz="quarter" idx="1"/>
          </p:nvPr>
        </p:nvSpPr>
        <p:spPr>
          <a:xfrm>
            <a:off x="1141409" y="4419598"/>
            <a:ext cx="9904460" cy="1371600"/>
          </a:xfrm>
          <a:prstGeom prst="rect">
            <a:avLst/>
          </a:prstGeom>
        </p:spPr>
        <p:txBody>
          <a:bodyPr anchor="ctr"/>
          <a:lstStyle>
            <a:lvl1pPr marL="0" indent="0">
              <a:buSzTx/>
              <a:buFontTx/>
              <a:buNone/>
              <a:defRPr sz="1800"/>
            </a:lvl1pPr>
            <a:lvl2pPr marL="0" indent="457200">
              <a:buSzTx/>
              <a:buFontTx/>
              <a:buNone/>
              <a:defRPr sz="1800"/>
            </a:lvl2pPr>
            <a:lvl3pPr marL="0" indent="914400">
              <a:buSzTx/>
              <a:buFontTx/>
              <a:buNone/>
              <a:defRPr sz="1800"/>
            </a:lvl3pPr>
            <a:lvl4pPr marL="0" indent="1371600">
              <a:buSzTx/>
              <a:buFontTx/>
              <a:buNone/>
              <a:defRPr sz="1800"/>
            </a:lvl4pPr>
            <a:lvl5pPr marL="0" indent="1828800">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28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287" name="Title Text"/>
          <p:cNvSpPr txBox="1">
            <a:spLocks noGrp="1"/>
          </p:cNvSpPr>
          <p:nvPr>
            <p:ph type="title"/>
          </p:nvPr>
        </p:nvSpPr>
        <p:spPr>
          <a:xfrm>
            <a:off x="1446212" y="609598"/>
            <a:ext cx="9302753" cy="2748430"/>
          </a:xfrm>
          <a:prstGeom prst="rect">
            <a:avLst/>
          </a:prstGeom>
        </p:spPr>
        <p:txBody>
          <a:bodyPr/>
          <a:lstStyle/>
          <a:p>
            <a:r>
              <a:t>Title Text</a:t>
            </a:r>
          </a:p>
        </p:txBody>
      </p:sp>
      <p:sp>
        <p:nvSpPr>
          <p:cNvPr id="288" name="Body Level One…"/>
          <p:cNvSpPr txBox="1">
            <a:spLocks noGrp="1"/>
          </p:cNvSpPr>
          <p:nvPr>
            <p:ph type="body" sz="quarter" idx="1"/>
          </p:nvPr>
        </p:nvSpPr>
        <p:spPr>
          <a:xfrm>
            <a:off x="1720644" y="3365556"/>
            <a:ext cx="8752300" cy="548969"/>
          </a:xfrm>
          <a:prstGeom prst="rect">
            <a:avLst/>
          </a:prstGeom>
        </p:spPr>
        <p:txBody>
          <a:bodyPr/>
          <a:lstStyle>
            <a:lvl1pPr marL="0" indent="0">
              <a:buSzTx/>
              <a:buFontTx/>
              <a:buNone/>
              <a:defRPr sz="1400"/>
            </a:lvl1pPr>
            <a:lvl2pPr marL="0" indent="457200">
              <a:buSzTx/>
              <a:buFontTx/>
              <a:buNone/>
              <a:defRPr sz="1400"/>
            </a:lvl2pPr>
            <a:lvl3pPr marL="0" indent="914400">
              <a:buSzTx/>
              <a:buFontTx/>
              <a:buNone/>
              <a:defRPr sz="1400"/>
            </a:lvl3pPr>
            <a:lvl4pPr marL="0" indent="1371600">
              <a:buSzTx/>
              <a:buFontTx/>
              <a:buNone/>
              <a:defRPr sz="1400"/>
            </a:lvl4pPr>
            <a:lvl5pPr marL="0" indent="1828800">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89" name="Text Placeholder 3"/>
          <p:cNvSpPr>
            <a:spLocks noGrp="1"/>
          </p:cNvSpPr>
          <p:nvPr>
            <p:ph type="body" sz="quarter" idx="21"/>
          </p:nvPr>
        </p:nvSpPr>
        <p:spPr>
          <a:xfrm>
            <a:off x="1141410" y="4309919"/>
            <a:ext cx="9906004" cy="1489497"/>
          </a:xfrm>
          <a:prstGeom prst="rect">
            <a:avLst/>
          </a:prstGeom>
        </p:spPr>
        <p:txBody>
          <a:bodyPr anchor="ctr"/>
          <a:lstStyle/>
          <a:p>
            <a:pPr marL="0" indent="0">
              <a:buSzTx/>
              <a:buFontTx/>
              <a:buNone/>
              <a:defRPr sz="1800"/>
            </a:pPr>
            <a:endParaRPr/>
          </a:p>
        </p:txBody>
      </p:sp>
      <p:sp>
        <p:nvSpPr>
          <p:cNvPr id="290" name="TextBox 59"/>
          <p:cNvSpPr txBox="1"/>
          <p:nvPr/>
        </p:nvSpPr>
        <p:spPr>
          <a:xfrm>
            <a:off x="949231" y="411481"/>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cap="all">
                <a:solidFill>
                  <a:srgbClr val="FFFFFF"/>
                </a:solidFill>
                <a:latin typeface="Arial"/>
                <a:ea typeface="Arial"/>
                <a:cs typeface="Arial"/>
                <a:sym typeface="Arial"/>
              </a:defRPr>
            </a:lvl1pPr>
          </a:lstStyle>
          <a:p>
            <a:r>
              <a:rPr dirty="0"/>
              <a:t>“</a:t>
            </a:r>
          </a:p>
        </p:txBody>
      </p:sp>
      <p:sp>
        <p:nvSpPr>
          <p:cNvPr id="291" name="TextBox 60"/>
          <p:cNvSpPr txBox="1"/>
          <p:nvPr/>
        </p:nvSpPr>
        <p:spPr>
          <a:xfrm>
            <a:off x="10583089" y="2444059"/>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cap="all">
                <a:solidFill>
                  <a:srgbClr val="FFFFFF"/>
                </a:solidFill>
                <a:latin typeface="Arial"/>
                <a:ea typeface="Arial"/>
                <a:cs typeface="Arial"/>
                <a:sym typeface="Arial"/>
              </a:defRPr>
            </a:lvl1pPr>
          </a:lstStyle>
          <a:p>
            <a:r>
              <a:rPr dirty="0"/>
              <a: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1141409" y="2134041"/>
            <a:ext cx="9906002" cy="2511836"/>
          </a:xfrm>
          <a:prstGeom prst="rect">
            <a:avLst/>
          </a:prstGeom>
        </p:spPr>
        <p:txBody>
          <a:bodyPr anchor="b"/>
          <a:lstStyle/>
          <a:p>
            <a:r>
              <a:t>Title Text</a:t>
            </a:r>
          </a:p>
        </p:txBody>
      </p:sp>
      <p:sp>
        <p:nvSpPr>
          <p:cNvPr id="300" name="Body Level One…"/>
          <p:cNvSpPr txBox="1">
            <a:spLocks noGrp="1"/>
          </p:cNvSpPr>
          <p:nvPr>
            <p:ph type="body" sz="quarter" idx="1"/>
          </p:nvPr>
        </p:nvSpPr>
        <p:spPr>
          <a:xfrm>
            <a:off x="1141363" y="4657654"/>
            <a:ext cx="9904506" cy="1140645"/>
          </a:xfrm>
          <a:prstGeom prst="rect">
            <a:avLst/>
          </a:prstGeom>
        </p:spPr>
        <p:txBody>
          <a:bodyPr/>
          <a:lstStyle>
            <a:lvl1pPr marL="0" indent="0">
              <a:buSzTx/>
              <a:buFontTx/>
              <a:buNone/>
              <a:defRPr sz="1800"/>
            </a:lvl1pPr>
            <a:lvl2pPr marL="0" indent="457200">
              <a:buSzTx/>
              <a:buFontTx/>
              <a:buNone/>
              <a:defRPr sz="1800"/>
            </a:lvl2pPr>
            <a:lvl3pPr marL="0" indent="914400">
              <a:buSzTx/>
              <a:buFontTx/>
              <a:buNone/>
              <a:defRPr sz="1800"/>
            </a:lvl3pPr>
            <a:lvl4pPr marL="0" indent="1371600">
              <a:buSzTx/>
              <a:buFontTx/>
              <a:buNone/>
              <a:defRPr sz="1800"/>
            </a:lvl4pPr>
            <a:lvl5pPr marL="0" indent="1828800">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1141412" y="609600"/>
            <a:ext cx="9905999" cy="1905000"/>
          </a:xfrm>
          <a:prstGeom prst="rect">
            <a:avLst/>
          </a:prstGeom>
        </p:spPr>
        <p:txBody>
          <a:bodyPr/>
          <a:lstStyle/>
          <a:p>
            <a:r>
              <a:t>Title Text</a:t>
            </a:r>
          </a:p>
        </p:txBody>
      </p:sp>
      <p:sp>
        <p:nvSpPr>
          <p:cNvPr id="309" name="Body Level One…"/>
          <p:cNvSpPr txBox="1">
            <a:spLocks noGrp="1"/>
          </p:cNvSpPr>
          <p:nvPr>
            <p:ph type="body" sz="quarter" idx="1"/>
          </p:nvPr>
        </p:nvSpPr>
        <p:spPr>
          <a:xfrm>
            <a:off x="1141409" y="2674462"/>
            <a:ext cx="3196901" cy="685801"/>
          </a:xfrm>
          <a:prstGeom prst="rect">
            <a:avLst/>
          </a:prstGeom>
        </p:spPr>
        <p:txBody>
          <a:bodyPr anchor="b"/>
          <a:lstStyle>
            <a:lvl1pPr marL="0" indent="0">
              <a:lnSpc>
                <a:spcPct val="90000"/>
              </a:lnSpc>
              <a:buSzTx/>
              <a:buFontTx/>
              <a:buNone/>
              <a:defRPr cap="all"/>
            </a:lvl1pPr>
            <a:lvl2pPr marL="0" indent="457200">
              <a:lnSpc>
                <a:spcPct val="90000"/>
              </a:lnSpc>
              <a:buSzTx/>
              <a:buFontTx/>
              <a:buNone/>
              <a:defRPr cap="all"/>
            </a:lvl2pPr>
            <a:lvl3pPr marL="0" indent="914400">
              <a:lnSpc>
                <a:spcPct val="90000"/>
              </a:lnSpc>
              <a:buSzTx/>
              <a:buFontTx/>
              <a:buNone/>
              <a:defRPr cap="all"/>
            </a:lvl3pPr>
            <a:lvl4pPr marL="0" indent="1371600">
              <a:lnSpc>
                <a:spcPct val="90000"/>
              </a:lnSpc>
              <a:buSzTx/>
              <a:buFontTx/>
              <a:buNone/>
              <a:defRPr cap="all"/>
            </a:lvl4pPr>
            <a:lvl5pPr marL="0" indent="1828800">
              <a:lnSpc>
                <a:spcPct val="90000"/>
              </a:lnSpc>
              <a:buSzTx/>
              <a:buFontTx/>
              <a:buNone/>
              <a:defRPr cap="all"/>
            </a:lvl5pPr>
          </a:lstStyle>
          <a:p>
            <a:r>
              <a:t>Body Level One</a:t>
            </a:r>
          </a:p>
          <a:p>
            <a:pPr lvl="1"/>
            <a:r>
              <a:t>Body Level Two</a:t>
            </a:r>
          </a:p>
          <a:p>
            <a:pPr lvl="2"/>
            <a:r>
              <a:t>Body Level Three</a:t>
            </a:r>
          </a:p>
          <a:p>
            <a:pPr lvl="3"/>
            <a:r>
              <a:t>Body Level Four</a:t>
            </a:r>
          </a:p>
          <a:p>
            <a:pPr lvl="4"/>
            <a:r>
              <a:t>Body Level Five</a:t>
            </a:r>
          </a:p>
        </p:txBody>
      </p:sp>
      <p:sp>
        <p:nvSpPr>
          <p:cNvPr id="310" name="Text Placeholder 3"/>
          <p:cNvSpPr>
            <a:spLocks noGrp="1"/>
          </p:cNvSpPr>
          <p:nvPr>
            <p:ph type="body" sz="quarter" idx="21"/>
          </p:nvPr>
        </p:nvSpPr>
        <p:spPr>
          <a:xfrm>
            <a:off x="1127917" y="3360263"/>
            <a:ext cx="3208736" cy="2430936"/>
          </a:xfrm>
          <a:prstGeom prst="rect">
            <a:avLst/>
          </a:prstGeom>
        </p:spPr>
        <p:txBody>
          <a:bodyPr/>
          <a:lstStyle/>
          <a:p>
            <a:pPr marL="0" indent="0">
              <a:buSzTx/>
              <a:buFontTx/>
              <a:buNone/>
              <a:defRPr sz="1400"/>
            </a:pPr>
            <a:endParaRPr/>
          </a:p>
        </p:txBody>
      </p:sp>
      <p:sp>
        <p:nvSpPr>
          <p:cNvPr id="311" name="Text Placeholder 4"/>
          <p:cNvSpPr>
            <a:spLocks noGrp="1"/>
          </p:cNvSpPr>
          <p:nvPr>
            <p:ph type="body" sz="quarter" idx="22"/>
          </p:nvPr>
        </p:nvSpPr>
        <p:spPr>
          <a:xfrm>
            <a:off x="4514765" y="2677635"/>
            <a:ext cx="3184386" cy="685801"/>
          </a:xfrm>
          <a:prstGeom prst="rect">
            <a:avLst/>
          </a:prstGeom>
        </p:spPr>
        <p:txBody>
          <a:bodyPr anchor="b"/>
          <a:lstStyle/>
          <a:p>
            <a:pPr marL="0" indent="0">
              <a:lnSpc>
                <a:spcPct val="90000"/>
              </a:lnSpc>
              <a:buSzTx/>
              <a:buFontTx/>
              <a:buNone/>
              <a:defRPr cap="all"/>
            </a:pPr>
            <a:endParaRPr/>
          </a:p>
        </p:txBody>
      </p:sp>
      <p:sp>
        <p:nvSpPr>
          <p:cNvPr id="312" name="Text Placeholder 3"/>
          <p:cNvSpPr>
            <a:spLocks noGrp="1"/>
          </p:cNvSpPr>
          <p:nvPr>
            <p:ph type="body" sz="quarter" idx="23"/>
          </p:nvPr>
        </p:nvSpPr>
        <p:spPr>
          <a:xfrm>
            <a:off x="4504213" y="3363435"/>
            <a:ext cx="3195831" cy="2430936"/>
          </a:xfrm>
          <a:prstGeom prst="rect">
            <a:avLst/>
          </a:prstGeom>
        </p:spPr>
        <p:txBody>
          <a:bodyPr/>
          <a:lstStyle/>
          <a:p>
            <a:pPr marL="0" indent="0">
              <a:buSzTx/>
              <a:buFontTx/>
              <a:buNone/>
              <a:defRPr sz="1400"/>
            </a:pPr>
            <a:endParaRPr/>
          </a:p>
        </p:txBody>
      </p:sp>
      <p:sp>
        <p:nvSpPr>
          <p:cNvPr id="313" name="Text Placeholder 4"/>
          <p:cNvSpPr>
            <a:spLocks noGrp="1"/>
          </p:cNvSpPr>
          <p:nvPr>
            <p:ph type="body" sz="quarter" idx="24"/>
          </p:nvPr>
        </p:nvSpPr>
        <p:spPr>
          <a:xfrm>
            <a:off x="7852441" y="2674462"/>
            <a:ext cx="3194969" cy="685801"/>
          </a:xfrm>
          <a:prstGeom prst="rect">
            <a:avLst/>
          </a:prstGeom>
        </p:spPr>
        <p:txBody>
          <a:bodyPr anchor="b"/>
          <a:lstStyle/>
          <a:p>
            <a:pPr marL="0" indent="0">
              <a:lnSpc>
                <a:spcPct val="90000"/>
              </a:lnSpc>
              <a:buSzTx/>
              <a:buFontTx/>
              <a:buNone/>
              <a:defRPr cap="all"/>
            </a:pPr>
            <a:endParaRPr/>
          </a:p>
        </p:txBody>
      </p:sp>
      <p:sp>
        <p:nvSpPr>
          <p:cNvPr id="314" name="Text Placeholder 3"/>
          <p:cNvSpPr>
            <a:spLocks noGrp="1"/>
          </p:cNvSpPr>
          <p:nvPr>
            <p:ph type="body" sz="quarter" idx="25"/>
          </p:nvPr>
        </p:nvSpPr>
        <p:spPr>
          <a:xfrm>
            <a:off x="7852441" y="3360263"/>
            <a:ext cx="3194969" cy="2430936"/>
          </a:xfrm>
          <a:prstGeom prst="rect">
            <a:avLst/>
          </a:prstGeom>
        </p:spPr>
        <p:txBody>
          <a:bodyPr/>
          <a:lstStyle/>
          <a:p>
            <a:pPr marL="0" indent="0">
              <a:buSzTx/>
              <a:buFontTx/>
              <a:buNone/>
              <a:defRPr sz="1400"/>
            </a:pPr>
            <a:endParaRP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1141411" y="609600"/>
            <a:ext cx="9906000" cy="1905000"/>
          </a:xfrm>
          <a:prstGeom prst="rect">
            <a:avLst/>
          </a:prstGeom>
        </p:spPr>
        <p:txBody>
          <a:bodyPr/>
          <a:lstStyle/>
          <a:p>
            <a:r>
              <a:t>Title Text</a:t>
            </a:r>
          </a:p>
        </p:txBody>
      </p:sp>
      <p:sp>
        <p:nvSpPr>
          <p:cNvPr id="323" name="Body Level One…"/>
          <p:cNvSpPr txBox="1">
            <a:spLocks noGrp="1"/>
          </p:cNvSpPr>
          <p:nvPr>
            <p:ph type="body" sz="quarter" idx="1"/>
          </p:nvPr>
        </p:nvSpPr>
        <p:spPr>
          <a:xfrm>
            <a:off x="1141412" y="4404595"/>
            <a:ext cx="3195242" cy="576263"/>
          </a:xfrm>
          <a:prstGeom prst="rect">
            <a:avLst/>
          </a:prstGeom>
        </p:spPr>
        <p:txBody>
          <a:bodyPr anchor="b"/>
          <a:lstStyle>
            <a:lvl1pPr marL="0" indent="0">
              <a:lnSpc>
                <a:spcPct val="90000"/>
              </a:lnSpc>
              <a:buSzTx/>
              <a:buFontTx/>
              <a:buNone/>
              <a:defRPr sz="2000" cap="all"/>
            </a:lvl1pPr>
            <a:lvl2pPr marL="0" indent="457200">
              <a:lnSpc>
                <a:spcPct val="90000"/>
              </a:lnSpc>
              <a:buSzTx/>
              <a:buFontTx/>
              <a:buNone/>
              <a:defRPr sz="2000" cap="all"/>
            </a:lvl2pPr>
            <a:lvl3pPr marL="0" indent="914400">
              <a:lnSpc>
                <a:spcPct val="90000"/>
              </a:lnSpc>
              <a:buSzTx/>
              <a:buFontTx/>
              <a:buNone/>
              <a:defRPr sz="2000" cap="all"/>
            </a:lvl3pPr>
            <a:lvl4pPr marL="0" indent="1371600">
              <a:lnSpc>
                <a:spcPct val="90000"/>
              </a:lnSpc>
              <a:buSzTx/>
              <a:buFontTx/>
              <a:buNone/>
              <a:defRPr sz="2000" cap="all"/>
            </a:lvl4pPr>
            <a:lvl5pPr marL="0" indent="1828800">
              <a:lnSpc>
                <a:spcPct val="90000"/>
              </a:lnSpc>
              <a:buSzTx/>
              <a:buFontTx/>
              <a:buNone/>
              <a:defRPr sz="2000" cap="all"/>
            </a:lvl5pPr>
          </a:lstStyle>
          <a:p>
            <a:r>
              <a:t>Body Level One</a:t>
            </a:r>
          </a:p>
          <a:p>
            <a:pPr lvl="1"/>
            <a:r>
              <a:t>Body Level Two</a:t>
            </a:r>
          </a:p>
          <a:p>
            <a:pPr lvl="2"/>
            <a:r>
              <a:t>Body Level Three</a:t>
            </a:r>
          </a:p>
          <a:p>
            <a:pPr lvl="3"/>
            <a:r>
              <a:t>Body Level Four</a:t>
            </a:r>
          </a:p>
          <a:p>
            <a:pPr lvl="4"/>
            <a:r>
              <a:t>Body Level Five</a:t>
            </a:r>
          </a:p>
        </p:txBody>
      </p:sp>
      <p:sp>
        <p:nvSpPr>
          <p:cNvPr id="324" name="Picture Placeholder 2"/>
          <p:cNvSpPr>
            <a:spLocks noGrp="1"/>
          </p:cNvSpPr>
          <p:nvPr>
            <p:ph type="pic" sz="quarter" idx="21"/>
          </p:nvPr>
        </p:nvSpPr>
        <p:spPr>
          <a:xfrm>
            <a:off x="1141412" y="2666998"/>
            <a:ext cx="3195242"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25" name="Text Placeholder 3"/>
          <p:cNvSpPr>
            <a:spLocks noGrp="1"/>
          </p:cNvSpPr>
          <p:nvPr>
            <p:ph type="body" sz="quarter" idx="22"/>
          </p:nvPr>
        </p:nvSpPr>
        <p:spPr>
          <a:xfrm>
            <a:off x="1141412" y="4980857"/>
            <a:ext cx="3195242" cy="817844"/>
          </a:xfrm>
          <a:prstGeom prst="rect">
            <a:avLst/>
          </a:prstGeom>
        </p:spPr>
        <p:txBody>
          <a:bodyPr/>
          <a:lstStyle/>
          <a:p>
            <a:pPr marL="0" indent="0">
              <a:buSzTx/>
              <a:buFontTx/>
              <a:buNone/>
              <a:defRPr sz="1400"/>
            </a:pPr>
            <a:endParaRPr/>
          </a:p>
        </p:txBody>
      </p:sp>
      <p:sp>
        <p:nvSpPr>
          <p:cNvPr id="326" name="Text Placeholder 4"/>
          <p:cNvSpPr>
            <a:spLocks noGrp="1"/>
          </p:cNvSpPr>
          <p:nvPr>
            <p:ph type="body" sz="quarter" idx="23"/>
          </p:nvPr>
        </p:nvSpPr>
        <p:spPr>
          <a:xfrm>
            <a:off x="4489053" y="4404595"/>
            <a:ext cx="3200401" cy="576263"/>
          </a:xfrm>
          <a:prstGeom prst="rect">
            <a:avLst/>
          </a:prstGeom>
        </p:spPr>
        <p:txBody>
          <a:bodyPr anchor="b"/>
          <a:lstStyle/>
          <a:p>
            <a:pPr marL="0" indent="0">
              <a:lnSpc>
                <a:spcPct val="90000"/>
              </a:lnSpc>
              <a:buSzTx/>
              <a:buFontTx/>
              <a:buNone/>
              <a:defRPr sz="2000" cap="all"/>
            </a:pPr>
            <a:endParaRPr/>
          </a:p>
        </p:txBody>
      </p:sp>
      <p:sp>
        <p:nvSpPr>
          <p:cNvPr id="327" name="Picture Placeholder 2"/>
          <p:cNvSpPr>
            <a:spLocks noGrp="1"/>
          </p:cNvSpPr>
          <p:nvPr>
            <p:ph type="pic" sz="quarter" idx="24"/>
          </p:nvPr>
        </p:nvSpPr>
        <p:spPr>
          <a:xfrm>
            <a:off x="4489053" y="2666998"/>
            <a:ext cx="3198941"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28" name="Text Placeholder 3"/>
          <p:cNvSpPr>
            <a:spLocks noGrp="1"/>
          </p:cNvSpPr>
          <p:nvPr>
            <p:ph type="body" sz="quarter" idx="25"/>
          </p:nvPr>
        </p:nvSpPr>
        <p:spPr>
          <a:xfrm>
            <a:off x="4487593" y="4980856"/>
            <a:ext cx="3200401" cy="810343"/>
          </a:xfrm>
          <a:prstGeom prst="rect">
            <a:avLst/>
          </a:prstGeom>
        </p:spPr>
        <p:txBody>
          <a:bodyPr/>
          <a:lstStyle/>
          <a:p>
            <a:pPr marL="0" indent="0">
              <a:buSzTx/>
              <a:buFontTx/>
              <a:buNone/>
              <a:defRPr sz="1400"/>
            </a:pPr>
            <a:endParaRPr/>
          </a:p>
        </p:txBody>
      </p:sp>
      <p:sp>
        <p:nvSpPr>
          <p:cNvPr id="329" name="Text Placeholder 4"/>
          <p:cNvSpPr>
            <a:spLocks noGrp="1"/>
          </p:cNvSpPr>
          <p:nvPr>
            <p:ph type="body" sz="quarter" idx="26"/>
          </p:nvPr>
        </p:nvSpPr>
        <p:spPr>
          <a:xfrm>
            <a:off x="7852567" y="4404595"/>
            <a:ext cx="3190742" cy="576263"/>
          </a:xfrm>
          <a:prstGeom prst="rect">
            <a:avLst/>
          </a:prstGeom>
        </p:spPr>
        <p:txBody>
          <a:bodyPr anchor="b"/>
          <a:lstStyle/>
          <a:p>
            <a:pPr marL="0" indent="0">
              <a:lnSpc>
                <a:spcPct val="90000"/>
              </a:lnSpc>
              <a:buSzTx/>
              <a:buFontTx/>
              <a:buNone/>
              <a:defRPr sz="2000" cap="all"/>
            </a:pPr>
            <a:endParaRPr/>
          </a:p>
        </p:txBody>
      </p:sp>
      <p:sp>
        <p:nvSpPr>
          <p:cNvPr id="330" name="Picture Placeholder 2"/>
          <p:cNvSpPr>
            <a:spLocks noGrp="1"/>
          </p:cNvSpPr>
          <p:nvPr>
            <p:ph type="pic" sz="quarter" idx="27"/>
          </p:nvPr>
        </p:nvSpPr>
        <p:spPr>
          <a:xfrm>
            <a:off x="7852441" y="2666998"/>
            <a:ext cx="3194970"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31" name="Text Placeholder 3"/>
          <p:cNvSpPr>
            <a:spLocks noGrp="1"/>
          </p:cNvSpPr>
          <p:nvPr>
            <p:ph type="body" sz="quarter" idx="28"/>
          </p:nvPr>
        </p:nvSpPr>
        <p:spPr>
          <a:xfrm>
            <a:off x="7852441" y="4980854"/>
            <a:ext cx="3194969" cy="810346"/>
          </a:xfrm>
          <a:prstGeom prst="rect">
            <a:avLst/>
          </a:prstGeom>
        </p:spPr>
        <p:txBody>
          <a:bodyPr/>
          <a:lstStyle/>
          <a:p>
            <a:pPr marL="0" indent="0">
              <a:buSzTx/>
              <a:buFontTx/>
              <a:buNone/>
              <a:defRPr sz="1400"/>
            </a:pPr>
            <a:endParaRPr/>
          </a:p>
        </p:txBody>
      </p:sp>
      <p:sp>
        <p:nvSpPr>
          <p:cNvPr id="33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16" name="Picture 2" descr="Picture 2"/>
          <p:cNvPicPr>
            <a:picLocks noChangeAspect="1"/>
          </p:cNvPicPr>
          <p:nvPr/>
        </p:nvPicPr>
        <p:blipFill>
          <a:blip r:embed="rId2">
            <a:alphaModFix amt="30000"/>
          </a:blip>
          <a:stretch>
            <a:fillRect/>
          </a:stretch>
        </p:blipFill>
        <p:spPr>
          <a:xfrm>
            <a:off x="0" y="-2"/>
            <a:ext cx="12192004" cy="6858002"/>
          </a:xfrm>
          <a:prstGeom prst="rect">
            <a:avLst/>
          </a:prstGeom>
          <a:ln w="12700">
            <a:miter lim="400000"/>
          </a:ln>
        </p:spPr>
      </p:pic>
      <p:grpSp>
        <p:nvGrpSpPr>
          <p:cNvPr id="155" name="Group 7"/>
          <p:cNvGrpSpPr/>
          <p:nvPr/>
        </p:nvGrpSpPr>
        <p:grpSpPr>
          <a:xfrm>
            <a:off x="-14289" y="0"/>
            <a:ext cx="12053890" cy="6858001"/>
            <a:chOff x="0" y="0"/>
            <a:chExt cx="12053887" cy="6858000"/>
          </a:xfrm>
        </p:grpSpPr>
        <p:grpSp>
          <p:nvGrpSpPr>
            <p:cNvPr id="143" name="Group 8"/>
            <p:cNvGrpSpPr/>
            <p:nvPr/>
          </p:nvGrpSpPr>
          <p:grpSpPr>
            <a:xfrm>
              <a:off x="0" y="0"/>
              <a:ext cx="1213645" cy="6858001"/>
              <a:chOff x="0" y="0"/>
              <a:chExt cx="1213644" cy="6858000"/>
            </a:xfrm>
          </p:grpSpPr>
          <p:sp>
            <p:nvSpPr>
              <p:cNvPr id="117"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8"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9"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0"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1"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2"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3"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4"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5"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6"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7"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8"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9"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0"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1"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2"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3"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4"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5"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6"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7"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8"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9"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0"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1"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2"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154" name="Group 9"/>
            <p:cNvGrpSpPr/>
            <p:nvPr/>
          </p:nvGrpSpPr>
          <p:grpSpPr>
            <a:xfrm>
              <a:off x="11386343" y="0"/>
              <a:ext cx="667545" cy="6848476"/>
              <a:chOff x="0" y="0"/>
              <a:chExt cx="667544" cy="6848475"/>
            </a:xfrm>
          </p:grpSpPr>
          <p:sp>
            <p:nvSpPr>
              <p:cNvPr id="144"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5"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6"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7"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8"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9"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0"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1"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2"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3"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xfrm>
            <a:off x="1141412" y="2249486"/>
            <a:ext cx="9906000" cy="3541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1141411" y="1419225"/>
            <a:ext cx="9906001" cy="2852738"/>
          </a:xfrm>
          <a:prstGeom prst="rect">
            <a:avLst/>
          </a:prstGeom>
        </p:spPr>
        <p:txBody>
          <a:bodyPr anchor="b"/>
          <a:lstStyle/>
          <a:p>
            <a:r>
              <a:t>Title Text</a:t>
            </a:r>
          </a:p>
        </p:txBody>
      </p:sp>
      <p:sp>
        <p:nvSpPr>
          <p:cNvPr id="166" name="Body Level One…"/>
          <p:cNvSpPr txBox="1">
            <a:spLocks noGrp="1"/>
          </p:cNvSpPr>
          <p:nvPr>
            <p:ph type="body" sz="quarter" idx="1"/>
          </p:nvPr>
        </p:nvSpPr>
        <p:spPr>
          <a:xfrm>
            <a:off x="1141411" y="4424362"/>
            <a:ext cx="9906001" cy="1374777"/>
          </a:xfrm>
          <a:prstGeom prst="rect">
            <a:avLst/>
          </a:prstGeom>
        </p:spPr>
        <p:txBody>
          <a:bodyPr/>
          <a:lstStyle>
            <a:lvl1pPr marL="0" indent="0">
              <a:buSzTx/>
              <a:buFontTx/>
              <a:buNone/>
              <a:defRPr sz="1800" cap="all"/>
            </a:lvl1pPr>
            <a:lvl2pPr marL="0" indent="457200">
              <a:buSzTx/>
              <a:buFontTx/>
              <a:buNone/>
              <a:defRPr sz="1800" cap="all"/>
            </a:lvl2pPr>
            <a:lvl3pPr marL="0" indent="914400">
              <a:buSzTx/>
              <a:buFontTx/>
              <a:buNone/>
              <a:defRPr sz="1800" cap="all"/>
            </a:lvl3pPr>
            <a:lvl4pPr marL="0" indent="1371600">
              <a:buSzTx/>
              <a:buFontTx/>
              <a:buNone/>
              <a:defRPr sz="1800" cap="all"/>
            </a:lvl4pPr>
            <a:lvl5pPr marL="0" indent="1828800">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4" name="Title Text"/>
          <p:cNvSpPr txBox="1">
            <a:spLocks noGrp="1"/>
          </p:cNvSpPr>
          <p:nvPr>
            <p:ph type="title"/>
          </p:nvPr>
        </p:nvSpPr>
        <p:spPr>
          <a:prstGeom prst="rect">
            <a:avLst/>
          </a:prstGeom>
        </p:spPr>
        <p:txBody>
          <a:bodyPr/>
          <a:lstStyle/>
          <a:p>
            <a:r>
              <a:t>Title Text</a:t>
            </a:r>
          </a:p>
        </p:txBody>
      </p:sp>
      <p:sp>
        <p:nvSpPr>
          <p:cNvPr id="175" name="Body Level One…"/>
          <p:cNvSpPr txBox="1">
            <a:spLocks noGrp="1"/>
          </p:cNvSpPr>
          <p:nvPr>
            <p:ph type="body" sz="half" idx="1"/>
          </p:nvPr>
        </p:nvSpPr>
        <p:spPr>
          <a:xfrm>
            <a:off x="1141409" y="2249485"/>
            <a:ext cx="4878391" cy="3541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1141411" y="619126"/>
            <a:ext cx="9906001" cy="1477962"/>
          </a:xfrm>
          <a:prstGeom prst="rect">
            <a:avLst/>
          </a:prstGeom>
        </p:spPr>
        <p:txBody>
          <a:bodyPr/>
          <a:lstStyle/>
          <a:p>
            <a:r>
              <a:t>Title Text</a:t>
            </a:r>
          </a:p>
        </p:txBody>
      </p:sp>
      <p:sp>
        <p:nvSpPr>
          <p:cNvPr id="184" name="Body Level One…"/>
          <p:cNvSpPr txBox="1">
            <a:spLocks noGrp="1"/>
          </p:cNvSpPr>
          <p:nvPr>
            <p:ph type="body" sz="quarter" idx="1"/>
          </p:nvPr>
        </p:nvSpPr>
        <p:spPr>
          <a:xfrm>
            <a:off x="1370018" y="2249485"/>
            <a:ext cx="4649784" cy="823913"/>
          </a:xfrm>
          <a:prstGeom prst="rect">
            <a:avLst/>
          </a:prstGeom>
        </p:spPr>
        <p:txBody>
          <a:bodyPr anchor="b"/>
          <a:lstStyle>
            <a:lvl1pPr marL="0" indent="0">
              <a:lnSpc>
                <a:spcPct val="90000"/>
              </a:lnSpc>
              <a:buSzTx/>
              <a:buFontTx/>
              <a:buNone/>
              <a:defRPr cap="all"/>
            </a:lvl1pPr>
            <a:lvl2pPr marL="0" indent="457200">
              <a:lnSpc>
                <a:spcPct val="90000"/>
              </a:lnSpc>
              <a:buSzTx/>
              <a:buFontTx/>
              <a:buNone/>
              <a:defRPr cap="all"/>
            </a:lvl2pPr>
            <a:lvl3pPr marL="0" indent="914400">
              <a:lnSpc>
                <a:spcPct val="90000"/>
              </a:lnSpc>
              <a:buSzTx/>
              <a:buFontTx/>
              <a:buNone/>
              <a:defRPr cap="all"/>
            </a:lvl3pPr>
            <a:lvl4pPr marL="0" indent="1371600">
              <a:lnSpc>
                <a:spcPct val="90000"/>
              </a:lnSpc>
              <a:buSzTx/>
              <a:buFontTx/>
              <a:buNone/>
              <a:defRPr cap="all"/>
            </a:lvl4pPr>
            <a:lvl5pPr marL="0" indent="1828800">
              <a:lnSpc>
                <a:spcPct val="90000"/>
              </a:lnSpc>
              <a:buSzTx/>
              <a:buFontTx/>
              <a:buNone/>
              <a:defRPr cap="all"/>
            </a:lvl5pPr>
          </a:lstStyle>
          <a:p>
            <a:r>
              <a:t>Body Level One</a:t>
            </a:r>
          </a:p>
          <a:p>
            <a:pPr lvl="1"/>
            <a:r>
              <a:t>Body Level Two</a:t>
            </a:r>
          </a:p>
          <a:p>
            <a:pPr lvl="2"/>
            <a:r>
              <a:t>Body Level Three</a:t>
            </a:r>
          </a:p>
          <a:p>
            <a:pPr lvl="3"/>
            <a:r>
              <a:t>Body Level Four</a:t>
            </a:r>
          </a:p>
          <a:p>
            <a:pPr lvl="4"/>
            <a:r>
              <a:t>Body Level Five</a:t>
            </a:r>
          </a:p>
        </p:txBody>
      </p:sp>
      <p:sp>
        <p:nvSpPr>
          <p:cNvPr id="185" name="Text Placeholder 4"/>
          <p:cNvSpPr>
            <a:spLocks noGrp="1"/>
          </p:cNvSpPr>
          <p:nvPr>
            <p:ph type="body" sz="quarter" idx="21"/>
          </p:nvPr>
        </p:nvSpPr>
        <p:spPr>
          <a:xfrm>
            <a:off x="6400808" y="2249484"/>
            <a:ext cx="4646603" cy="823913"/>
          </a:xfrm>
          <a:prstGeom prst="rect">
            <a:avLst/>
          </a:prstGeom>
        </p:spPr>
        <p:txBody>
          <a:bodyPr anchor="b"/>
          <a:lstStyle/>
          <a:p>
            <a:pPr marL="0" indent="0">
              <a:lnSpc>
                <a:spcPct val="90000"/>
              </a:lnSpc>
              <a:buSzTx/>
              <a:buFontTx/>
              <a:buNone/>
              <a:defRPr cap="all"/>
            </a:pPr>
            <a:endParaRP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p>
            <a:r>
              <a:t>Title Text</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01" name="Picture 2" descr="Picture 2"/>
          <p:cNvPicPr>
            <a:picLocks noChangeAspect="1"/>
          </p:cNvPicPr>
          <p:nvPr/>
        </p:nvPicPr>
        <p:blipFill>
          <a:blip r:embed="rId2"/>
          <a:stretch>
            <a:fillRect/>
          </a:stretch>
        </p:blipFill>
        <p:spPr>
          <a:xfrm>
            <a:off x="0" y="-2"/>
            <a:ext cx="12192004" cy="6858002"/>
          </a:xfrm>
          <a:prstGeom prst="rect">
            <a:avLst/>
          </a:prstGeom>
          <a:ln w="12700">
            <a:miter lim="400000"/>
          </a:ln>
        </p:spPr>
      </p:pic>
      <p:grpSp>
        <p:nvGrpSpPr>
          <p:cNvPr id="240" name="Group 7"/>
          <p:cNvGrpSpPr/>
          <p:nvPr/>
        </p:nvGrpSpPr>
        <p:grpSpPr>
          <a:xfrm>
            <a:off x="-14289" y="0"/>
            <a:ext cx="12053890" cy="6858001"/>
            <a:chOff x="0" y="0"/>
            <a:chExt cx="12053887" cy="6858000"/>
          </a:xfrm>
        </p:grpSpPr>
        <p:grpSp>
          <p:nvGrpSpPr>
            <p:cNvPr id="228" name="Group 8"/>
            <p:cNvGrpSpPr/>
            <p:nvPr/>
          </p:nvGrpSpPr>
          <p:grpSpPr>
            <a:xfrm>
              <a:off x="0" y="0"/>
              <a:ext cx="1213645" cy="6858001"/>
              <a:chOff x="0" y="0"/>
              <a:chExt cx="1213644" cy="6858000"/>
            </a:xfrm>
          </p:grpSpPr>
          <p:sp>
            <p:nvSpPr>
              <p:cNvPr id="202"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3"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4"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5"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6"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7"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8"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9"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0"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1"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2"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3"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4"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5"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6"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7"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8"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9"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0"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1"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2"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3"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4"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5"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6"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7"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239" name="Group 9"/>
            <p:cNvGrpSpPr/>
            <p:nvPr/>
          </p:nvGrpSpPr>
          <p:grpSpPr>
            <a:xfrm>
              <a:off x="11386343" y="0"/>
              <a:ext cx="667545" cy="6848476"/>
              <a:chOff x="0" y="0"/>
              <a:chExt cx="667544" cy="6848475"/>
            </a:xfrm>
          </p:grpSpPr>
          <p:sp>
            <p:nvSpPr>
              <p:cNvPr id="229"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0"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1"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2"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3"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4"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5"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6"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7"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8"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24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1146705" y="609601"/>
            <a:ext cx="3856038" cy="1639885"/>
          </a:xfrm>
          <a:prstGeom prst="rect">
            <a:avLst/>
          </a:prstGeom>
        </p:spPr>
        <p:txBody>
          <a:bodyPr anchor="b"/>
          <a:lstStyle>
            <a:lvl1pPr>
              <a:defRPr sz="3200"/>
            </a:lvl1pPr>
          </a:lstStyle>
          <a:p>
            <a:r>
              <a:t>Title Text</a:t>
            </a:r>
          </a:p>
        </p:txBody>
      </p:sp>
      <p:sp>
        <p:nvSpPr>
          <p:cNvPr id="249" name="Body Level One…"/>
          <p:cNvSpPr txBox="1">
            <a:spLocks noGrp="1"/>
          </p:cNvSpPr>
          <p:nvPr>
            <p:ph type="body" sz="half" idx="1"/>
          </p:nvPr>
        </p:nvSpPr>
        <p:spPr>
          <a:xfrm>
            <a:off x="5156200" y="592666"/>
            <a:ext cx="5891210" cy="5198534"/>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250" name="Text Placeholder 3"/>
          <p:cNvSpPr>
            <a:spLocks noGrp="1"/>
          </p:cNvSpPr>
          <p:nvPr>
            <p:ph type="body" sz="quarter" idx="21"/>
          </p:nvPr>
        </p:nvSpPr>
        <p:spPr>
          <a:xfrm>
            <a:off x="1146704" y="2249485"/>
            <a:ext cx="3856039" cy="3541715"/>
          </a:xfrm>
          <a:prstGeom prst="rect">
            <a:avLst/>
          </a:prstGeom>
        </p:spPr>
        <p:txBody>
          <a:bodyPr/>
          <a:lstStyle/>
          <a:p>
            <a:pPr marL="0" indent="0">
              <a:buSzTx/>
              <a:buFontTx/>
              <a:buNone/>
              <a:defRPr sz="1600"/>
            </a:pPr>
            <a:endParaRP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58" name="Title Text"/>
          <p:cNvSpPr txBox="1">
            <a:spLocks noGrp="1"/>
          </p:cNvSpPr>
          <p:nvPr>
            <p:ph type="title"/>
          </p:nvPr>
        </p:nvSpPr>
        <p:spPr>
          <a:xfrm>
            <a:off x="1141412" y="609600"/>
            <a:ext cx="5934509" cy="1639886"/>
          </a:xfrm>
          <a:prstGeom prst="rect">
            <a:avLst/>
          </a:prstGeom>
        </p:spPr>
        <p:txBody>
          <a:bodyPr anchor="b"/>
          <a:lstStyle>
            <a:lvl1pPr>
              <a:defRPr sz="3200"/>
            </a:lvl1pPr>
          </a:lstStyle>
          <a:p>
            <a:r>
              <a:t>Title Text</a:t>
            </a:r>
          </a:p>
        </p:txBody>
      </p:sp>
      <p:sp>
        <p:nvSpPr>
          <p:cNvPr id="259" name="Picture Placeholder 2"/>
          <p:cNvSpPr>
            <a:spLocks noGrp="1"/>
          </p:cNvSpPr>
          <p:nvPr>
            <p:ph type="pic" sz="half" idx="21"/>
          </p:nvPr>
        </p:nvSpPr>
        <p:spPr>
          <a:xfrm>
            <a:off x="7380720" y="609600"/>
            <a:ext cx="3666691" cy="51816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260" name="Body Level One…"/>
          <p:cNvSpPr txBox="1">
            <a:spLocks noGrp="1"/>
          </p:cNvSpPr>
          <p:nvPr>
            <p:ph type="body" sz="half" idx="1"/>
          </p:nvPr>
        </p:nvSpPr>
        <p:spPr>
          <a:xfrm>
            <a:off x="1141409" y="2249485"/>
            <a:ext cx="5934513" cy="3541715"/>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8"/>
          <a:stretch>
            <a:fillRect/>
          </a:stretch>
        </p:blipFill>
        <p:spPr>
          <a:xfrm>
            <a:off x="0" y="-2"/>
            <a:ext cx="12192004" cy="6858002"/>
          </a:xfrm>
          <a:prstGeom prst="rect">
            <a:avLst/>
          </a:prstGeom>
          <a:ln w="12700">
            <a:miter lim="400000"/>
          </a:ln>
        </p:spPr>
      </p:pic>
      <p:grpSp>
        <p:nvGrpSpPr>
          <p:cNvPr id="41" name="Group 7"/>
          <p:cNvGrpSpPr/>
          <p:nvPr/>
        </p:nvGrpSpPr>
        <p:grpSpPr>
          <a:xfrm>
            <a:off x="-14289" y="0"/>
            <a:ext cx="12053890" cy="6858001"/>
            <a:chOff x="0" y="0"/>
            <a:chExt cx="12053887" cy="6858000"/>
          </a:xfrm>
        </p:grpSpPr>
        <p:grpSp>
          <p:nvGrpSpPr>
            <p:cNvPr id="29" name="Group 8"/>
            <p:cNvGrpSpPr/>
            <p:nvPr/>
          </p:nvGrpSpPr>
          <p:grpSpPr>
            <a:xfrm>
              <a:off x="0" y="0"/>
              <a:ext cx="1213645" cy="6858001"/>
              <a:chOff x="0" y="0"/>
              <a:chExt cx="1213644" cy="6858000"/>
            </a:xfrm>
          </p:grpSpPr>
          <p:sp>
            <p:nvSpPr>
              <p:cNvPr id="3"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6"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7"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8"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9"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4"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5"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6"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7"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8"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40" name="Group 9"/>
            <p:cNvGrpSpPr/>
            <p:nvPr/>
          </p:nvGrpSpPr>
          <p:grpSpPr>
            <a:xfrm>
              <a:off x="11386343" y="0"/>
              <a:ext cx="667545" cy="6848476"/>
              <a:chOff x="0" y="0"/>
              <a:chExt cx="667544" cy="6848475"/>
            </a:xfrm>
          </p:grpSpPr>
          <p:sp>
            <p:nvSpPr>
              <p:cNvPr id="30"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1"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2"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3"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4"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5"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6"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7"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8"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9"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42" name="Title Text"/>
          <p:cNvSpPr txBox="1">
            <a:spLocks noGrp="1"/>
          </p:cNvSpPr>
          <p:nvPr>
            <p:ph type="title"/>
          </p:nvPr>
        </p:nvSpPr>
        <p:spPr>
          <a:xfrm>
            <a:off x="1141412" y="618518"/>
            <a:ext cx="9905999" cy="1478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10802006" y="5952343"/>
            <a:ext cx="245404" cy="226986"/>
          </a:xfrm>
          <a:prstGeom prst="rect">
            <a:avLst/>
          </a:prstGeom>
          <a:ln w="12700">
            <a:miter lim="400000"/>
          </a:ln>
        </p:spPr>
        <p:txBody>
          <a:bodyPr wrap="none" lIns="45719" rIns="45719" anchor="ctr">
            <a:spAutoFit/>
          </a:bodyPr>
          <a:lstStyle>
            <a:lvl1pPr algn="r">
              <a:defRPr sz="1000">
                <a:solidFill>
                  <a:srgbClr val="FFFFFF"/>
                </a:solidFill>
                <a:latin typeface="Arial"/>
                <a:ea typeface="Arial"/>
                <a:cs typeface="Arial"/>
                <a:sym typeface="Arial"/>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9pPr>
    </p:titleStyle>
    <p:body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socialstreamingtv.com/wp-content/uploads/2022/12/sstv-2023-socialstreamingtv-accelerating-video-content-innovation-in-2023_20221228_1333.mp4" TargetMode="External"/><Relationship Id="rId1" Type="http://schemas.openxmlformats.org/officeDocument/2006/relationships/slideLayout" Target="../slideLayouts/slideLayout2.xml"/><Relationship Id="rId6" Type="http://schemas.openxmlformats.org/officeDocument/2006/relationships/image" Target="https://socialstreamingtv.com/wp-content/uploads/2022/12/CPTV-1-23.jpg" TargetMode="External"/><Relationship Id="rId5" Type="http://schemas.openxmlformats.org/officeDocument/2006/relationships/image" Target="../media/image5.jpeg"/><Relationship Id="rId4" Type="http://schemas.openxmlformats.org/officeDocument/2006/relationships/hyperlink" Target="mailto:cross@gocros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jpe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blog.tmcnet.com/blog/rich-tehrani/" TargetMode="External"/><Relationship Id="rId2" Type="http://schemas.openxmlformats.org/officeDocument/2006/relationships/hyperlink" Target="http://www.tmcnet.com/" TargetMode="Externa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ocialstreamingtv.com/" TargetMode="External"/><Relationship Id="rId2" Type="http://schemas.openxmlformats.org/officeDocument/2006/relationships/hyperlink" Target="http://socialstreamingtv.com/" TargetMode="Externa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hyperlink" Target="mailto:cross@gocross.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4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EvanKirstel" TargetMode="External"/><Relationship Id="rId2" Type="http://schemas.openxmlformats.org/officeDocument/2006/relationships/hyperlink" Target="https://books.apple.com/us/book/id1425083160" TargetMode="Externa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4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socialstreamingtv.com/wp-content/uploads/2021/07/SSTV-MusicFlyer-Steve.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ocial Virtual Event Management Platform"/>
          <p:cNvSpPr txBox="1">
            <a:spLocks noGrp="1"/>
          </p:cNvSpPr>
          <p:nvPr>
            <p:ph type="body" idx="1"/>
          </p:nvPr>
        </p:nvSpPr>
        <p:spPr>
          <a:xfrm>
            <a:off x="505456" y="4572180"/>
            <a:ext cx="11433795" cy="1636296"/>
          </a:xfrm>
          <a:prstGeom prst="rect">
            <a:avLst/>
          </a:prstGeom>
          <a:solidFill>
            <a:srgbClr val="002060"/>
          </a:solidFill>
        </p:spPr>
        <p:txBody>
          <a:bodyPr>
            <a:noAutofit/>
          </a:bodyPr>
          <a:lstStyle>
            <a:lvl1pPr>
              <a:defRPr>
                <a:latin typeface="Skia Regular"/>
                <a:ea typeface="Skia Regular"/>
                <a:cs typeface="Skia Regular"/>
                <a:sym typeface="Skia Regular"/>
              </a:defRPr>
            </a:lvl1pPr>
          </a:lstStyle>
          <a:p>
            <a:pPr marL="0" indent="0">
              <a:lnSpc>
                <a:spcPct val="150000"/>
              </a:lnSpc>
              <a:buNone/>
            </a:pPr>
            <a:r>
              <a:rPr lang="en-US" sz="1800" b="1" dirty="0">
                <a:latin typeface="Arial" panose="020B0604020202020204" pitchFamily="34" charset="0"/>
                <a:ea typeface="+mj-ea"/>
                <a:cs typeface="Arial" panose="020B0604020202020204" pitchFamily="34" charset="0"/>
              </a:rPr>
              <a:t>This is a </a:t>
            </a:r>
            <a:r>
              <a:rPr lang="en-US" sz="1800" dirty="0">
                <a:latin typeface="Arial" panose="020B0604020202020204" pitchFamily="34" charset="0"/>
                <a:ea typeface="+mj-ea"/>
                <a:cs typeface="Arial" panose="020B0604020202020204" pitchFamily="34" charset="0"/>
              </a:rPr>
              <a:t>multi-channel live and ondemand video network, news feed, video meetings, webinars, virtual event(s) with multi-party chat and content media management library built on your own domain name to produce multi-channel video for both live and ondemand content, travel-tourism, virtual meetings, podcasts, sermons, sales leads groups, webinars, masterclass, news channels and social media platform.</a:t>
            </a:r>
          </a:p>
        </p:txBody>
      </p:sp>
      <p:sp>
        <p:nvSpPr>
          <p:cNvPr id="2" name="Rectangle 1">
            <a:extLst>
              <a:ext uri="{FF2B5EF4-FFF2-40B4-BE49-F238E27FC236}">
                <a16:creationId xmlns:a16="http://schemas.microsoft.com/office/drawing/2014/main" id="{86D72F51-3FA5-494D-8F7D-37FD644BB88C}"/>
              </a:ext>
            </a:extLst>
          </p:cNvPr>
          <p:cNvSpPr/>
          <p:nvPr/>
        </p:nvSpPr>
        <p:spPr>
          <a:xfrm>
            <a:off x="0" y="6451709"/>
            <a:ext cx="173696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1-2023 v.35</a:t>
            </a:r>
            <a:endParaRPr lang="en-US" b="1" dirty="0">
              <a:solidFill>
                <a:schemeClr val="bg1"/>
              </a:solidFill>
            </a:endParaRPr>
          </a:p>
        </p:txBody>
      </p:sp>
      <p:sp>
        <p:nvSpPr>
          <p:cNvPr id="10" name="Social Virtual Event Management Platform">
            <a:extLst>
              <a:ext uri="{FF2B5EF4-FFF2-40B4-BE49-F238E27FC236}">
                <a16:creationId xmlns:a16="http://schemas.microsoft.com/office/drawing/2014/main" id="{05860C66-7447-C745-8315-BD955C58D4DE}"/>
              </a:ext>
            </a:extLst>
          </p:cNvPr>
          <p:cNvSpPr txBox="1">
            <a:spLocks/>
          </p:cNvSpPr>
          <p:nvPr/>
        </p:nvSpPr>
        <p:spPr>
          <a:xfrm>
            <a:off x="505456" y="664198"/>
            <a:ext cx="11326366" cy="601894"/>
          </a:xfrm>
          <a:prstGeom prst="rect">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Skia Regular"/>
                <a:ea typeface="Skia Regular"/>
                <a:cs typeface="Skia Regular"/>
                <a:sym typeface="Skia Regular"/>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hangingPunct="1">
              <a:lnSpc>
                <a:spcPct val="150000"/>
              </a:lnSpc>
              <a:buFont typeface="Arial"/>
              <a:buNone/>
            </a:pPr>
            <a:r>
              <a:rPr lang="en-US" sz="2100" dirty="0">
                <a:latin typeface="Arial" panose="020B0604020202020204" pitchFamily="34" charset="0"/>
                <a:ea typeface="+mj-ea"/>
                <a:cs typeface="Arial" panose="020B0604020202020204" pitchFamily="34" charset="0"/>
              </a:rPr>
              <a:t>What is this ? </a:t>
            </a:r>
            <a:r>
              <a:rPr lang="en-US" sz="2100" b="1" dirty="0">
                <a:latin typeface="Arial" panose="020B0604020202020204" pitchFamily="34" charset="0"/>
                <a:ea typeface="+mj-ea"/>
                <a:cs typeface="Arial" panose="020B0604020202020204" pitchFamily="34" charset="0"/>
              </a:rPr>
              <a:t>Get Your Own “</a:t>
            </a:r>
            <a:r>
              <a:rPr lang="en-US" sz="2100" b="1" i="1" dirty="0">
                <a:latin typeface="Arial" panose="020B0604020202020204" pitchFamily="34" charset="0"/>
                <a:ea typeface="+mj-ea"/>
                <a:cs typeface="Arial" panose="020B0604020202020204" pitchFamily="34" charset="0"/>
              </a:rPr>
              <a:t>NetFlix” </a:t>
            </a:r>
            <a:r>
              <a:rPr lang="en-US" sz="2100" b="1" dirty="0">
                <a:latin typeface="Arial" panose="020B0604020202020204" pitchFamily="34" charset="0"/>
                <a:ea typeface="+mj-ea"/>
                <a:cs typeface="Arial" panose="020B0604020202020204" pitchFamily="34" charset="0"/>
              </a:rPr>
              <a:t>Live and OnDemand Video Network and..</a:t>
            </a:r>
          </a:p>
        </p:txBody>
      </p:sp>
      <p:pic>
        <p:nvPicPr>
          <p:cNvPr id="3" name="Picture 2">
            <a:extLst>
              <a:ext uri="{FF2B5EF4-FFF2-40B4-BE49-F238E27FC236}">
                <a16:creationId xmlns:a16="http://schemas.microsoft.com/office/drawing/2014/main" id="{D046B5AA-BA61-D041-B439-71653BF3931C}"/>
              </a:ext>
            </a:extLst>
          </p:cNvPr>
          <p:cNvPicPr>
            <a:picLocks noChangeAspect="1"/>
          </p:cNvPicPr>
          <p:nvPr/>
        </p:nvPicPr>
        <p:blipFill>
          <a:blip r:embed="rId2"/>
          <a:stretch>
            <a:fillRect/>
          </a:stretch>
        </p:blipFill>
        <p:spPr>
          <a:xfrm>
            <a:off x="398027" y="1467672"/>
            <a:ext cx="11541224" cy="2879725"/>
          </a:xfrm>
          <a:prstGeom prst="rect">
            <a:avLst/>
          </a:prstGeom>
        </p:spPr>
      </p:pic>
      <p:sp>
        <p:nvSpPr>
          <p:cNvPr id="5" name="Rectangle 4">
            <a:extLst>
              <a:ext uri="{FF2B5EF4-FFF2-40B4-BE49-F238E27FC236}">
                <a16:creationId xmlns:a16="http://schemas.microsoft.com/office/drawing/2014/main" id="{AEF6988A-A777-8E43-A282-17D2634C81BC}"/>
              </a:ext>
            </a:extLst>
          </p:cNvPr>
          <p:cNvSpPr/>
          <p:nvPr/>
        </p:nvSpPr>
        <p:spPr>
          <a:xfrm>
            <a:off x="1685633" y="2631986"/>
            <a:ext cx="9379491"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To produce your own movies, video, etc. to BYOD-Build Your Own Branded Network</a:t>
            </a:r>
          </a:p>
        </p:txBody>
      </p:sp>
      <p:sp>
        <p:nvSpPr>
          <p:cNvPr id="12" name="Rectangle 4">
            <a:extLst>
              <a:ext uri="{FF2B5EF4-FFF2-40B4-BE49-F238E27FC236}">
                <a16:creationId xmlns:a16="http://schemas.microsoft.com/office/drawing/2014/main" id="{9F602067-8BE5-8943-A6C0-49E8E1830F5C}"/>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373668" y="264962"/>
            <a:ext cx="11747994" cy="6337838"/>
          </a:xfrm>
          <a:prstGeom prst="rect">
            <a:avLst/>
          </a:prstGeom>
        </p:spPr>
        <p:txBody>
          <a:bodyPr>
            <a:noAutofit/>
          </a:bodyPr>
          <a:lstStyle/>
          <a:p>
            <a:pPr marL="0" indent="0" defTabSz="758951">
              <a:spcBef>
                <a:spcPts val="800"/>
              </a:spcBef>
              <a:buNone/>
              <a:defRPr sz="1992">
                <a:latin typeface="Skia Regular"/>
                <a:ea typeface="Skia Regular"/>
                <a:cs typeface="Skia Regular"/>
                <a:sym typeface="Skia Regular"/>
              </a:defRPr>
            </a:pPr>
            <a:r>
              <a:rPr lang="en-US" sz="2600" dirty="0">
                <a:latin typeface="Arial" panose="020B0604020202020204" pitchFamily="34" charset="0"/>
                <a:cs typeface="Arial" panose="020B0604020202020204" pitchFamily="34" charset="0"/>
              </a:rPr>
              <a:t>SocialStreamingTV.com </a:t>
            </a:r>
            <a:r>
              <a:rPr lang="en-US" sz="2600" b="1" dirty="0">
                <a:latin typeface="Arial" panose="020B0604020202020204" pitchFamily="34" charset="0"/>
                <a:cs typeface="Arial" panose="020B0604020202020204" pitchFamily="34" charset="0"/>
              </a:rPr>
              <a:t>Product Features: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i="1" dirty="0">
                <a:latin typeface="Arial" panose="020B0604020202020204" pitchFamily="34" charset="0"/>
                <a:cs typeface="Arial" panose="020B0604020202020204" pitchFamily="34" charset="0"/>
              </a:rPr>
              <a:t>SSTV provides Get Together™ </a:t>
            </a:r>
            <a:r>
              <a:rPr lang="en-US" sz="2300" dirty="0">
                <a:latin typeface="Arial" panose="020B0604020202020204" pitchFamily="34" charset="0"/>
                <a:cs typeface="Arial" panose="020B0604020202020204" pitchFamily="34" charset="0"/>
              </a:rPr>
              <a:t>featureset for video meetings many call it better than  Zoom™ and Clubhouse™ group audio podcasts with recording and transcription features, chat and many more with nothing to download or login</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dirty="0">
                <a:latin typeface="Arial" panose="020B0604020202020204" pitchFamily="34" charset="0"/>
                <a:cs typeface="Arial" panose="020B0604020202020204" pitchFamily="34" charset="0"/>
              </a:rPr>
              <a:t>Key customer benefit – private branded custom website as a SaaS-software as a solution cloud managed solution provider (MSP) model</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dirty="0">
                <a:latin typeface="Arial" panose="020B0604020202020204" pitchFamily="34" charset="0"/>
                <a:cs typeface="Arial" panose="020B0604020202020204" pitchFamily="34" charset="0"/>
              </a:rPr>
              <a:t>Customized user interface –Unlimited content newsfeed with text, audio, video content by unlimited topics </a:t>
            </a:r>
          </a:p>
        </p:txBody>
      </p:sp>
      <p:pic>
        <p:nvPicPr>
          <p:cNvPr id="5" name="Picture 4">
            <a:extLst>
              <a:ext uri="{FF2B5EF4-FFF2-40B4-BE49-F238E27FC236}">
                <a16:creationId xmlns:a16="http://schemas.microsoft.com/office/drawing/2014/main" id="{E26618AD-747E-0C48-A074-AF386BCAC317}"/>
              </a:ext>
            </a:extLst>
          </p:cNvPr>
          <p:cNvPicPr>
            <a:picLocks noChangeAspect="1"/>
          </p:cNvPicPr>
          <p:nvPr/>
        </p:nvPicPr>
        <p:blipFill>
          <a:blip r:embed="rId2"/>
          <a:stretch>
            <a:fillRect/>
          </a:stretch>
        </p:blipFill>
        <p:spPr>
          <a:xfrm>
            <a:off x="4870577" y="3746687"/>
            <a:ext cx="5583702" cy="2671447"/>
          </a:xfrm>
          <a:prstGeom prst="rect">
            <a:avLst/>
          </a:prstGeom>
        </p:spPr>
      </p:pic>
      <p:sp>
        <p:nvSpPr>
          <p:cNvPr id="6" name="Rectangle 4">
            <a:extLst>
              <a:ext uri="{FF2B5EF4-FFF2-40B4-BE49-F238E27FC236}">
                <a16:creationId xmlns:a16="http://schemas.microsoft.com/office/drawing/2014/main" id="{C344793E-B271-B548-BC5E-8C10F62B69AD}"/>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08217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with low confidence">
            <a:extLst>
              <a:ext uri="{FF2B5EF4-FFF2-40B4-BE49-F238E27FC236}">
                <a16:creationId xmlns:a16="http://schemas.microsoft.com/office/drawing/2014/main" id="{E0928879-DE7C-AD46-AEF1-6E956E18BB28}"/>
              </a:ext>
            </a:extLst>
          </p:cNvPr>
          <p:cNvPicPr>
            <a:picLocks noChangeAspect="1"/>
          </p:cNvPicPr>
          <p:nvPr/>
        </p:nvPicPr>
        <p:blipFill>
          <a:blip r:embed="rId2"/>
          <a:stretch>
            <a:fillRect/>
          </a:stretch>
        </p:blipFill>
        <p:spPr>
          <a:xfrm>
            <a:off x="603516" y="1243260"/>
            <a:ext cx="10984967" cy="1750110"/>
          </a:xfrm>
          <a:prstGeom prst="rect">
            <a:avLst/>
          </a:prstGeom>
        </p:spPr>
      </p:pic>
      <p:sp>
        <p:nvSpPr>
          <p:cNvPr id="6" name="Rectangle 5">
            <a:extLst>
              <a:ext uri="{FF2B5EF4-FFF2-40B4-BE49-F238E27FC236}">
                <a16:creationId xmlns:a16="http://schemas.microsoft.com/office/drawing/2014/main" id="{94ABCD87-9B7D-044D-9EEC-FE94540B4D82}"/>
              </a:ext>
            </a:extLst>
          </p:cNvPr>
          <p:cNvSpPr txBox="1"/>
          <p:nvPr/>
        </p:nvSpPr>
        <p:spPr>
          <a:xfrm>
            <a:off x="817685" y="263914"/>
            <a:ext cx="107707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 SSTV Direct Customer And Channel Partner – </a:t>
            </a:r>
            <a:r>
              <a:rPr lang="en-US" b="1" dirty="0">
                <a:latin typeface="Arial" panose="020B0604020202020204" pitchFamily="34" charset="0"/>
                <a:cs typeface="Arial" panose="020B0604020202020204" pitchFamily="34" charset="0"/>
              </a:rPr>
              <a:t>MSP Channel Sales</a:t>
            </a:r>
            <a:endParaRPr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FE9AF2-7E9F-E044-A0D1-4E84785B4116}"/>
              </a:ext>
            </a:extLst>
          </p:cNvPr>
          <p:cNvSpPr/>
          <p:nvPr/>
        </p:nvSpPr>
        <p:spPr>
          <a:xfrm>
            <a:off x="2614040" y="3510477"/>
            <a:ext cx="8768861" cy="1788438"/>
          </a:xfrm>
          <a:prstGeom prst="rect">
            <a:avLst/>
          </a:prstGeom>
          <a:solidFill>
            <a:srgbClr val="002060"/>
          </a:solidFill>
        </p:spPr>
        <p:txBody>
          <a:bodyPr wrap="square">
            <a:spAutoFit/>
          </a:bodyPr>
          <a:lstStyle/>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“SocialStreamingTV.com is a trusted provider and proven in the LiveStreaming and Virtual Events category.” </a:t>
            </a:r>
          </a:p>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Dan Baldwin Telecom Association’s Executive Director</a:t>
            </a:r>
            <a:endParaRPr lang="en-US" sz="2400" dirty="0">
              <a:solidFill>
                <a:schemeClr val="bg1"/>
              </a:solidFill>
              <a:latin typeface="Arial" panose="020B0604020202020204" pitchFamily="34" charset="0"/>
              <a:ea typeface="Skia Regular"/>
              <a:cs typeface="Arial" panose="020B0604020202020204" pitchFamily="34" charset="0"/>
              <a:sym typeface="Skia Regular"/>
            </a:endParaRPr>
          </a:p>
        </p:txBody>
      </p:sp>
      <p:sp>
        <p:nvSpPr>
          <p:cNvPr id="7" name="Rectangle 4">
            <a:extLst>
              <a:ext uri="{FF2B5EF4-FFF2-40B4-BE49-F238E27FC236}">
                <a16:creationId xmlns:a16="http://schemas.microsoft.com/office/drawing/2014/main" id="{5CEE9E8D-6409-E141-8FDC-BF9340BAD96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64750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877D8654-A38A-394A-A653-4480055CCBBA}"/>
              </a:ext>
            </a:extLst>
          </p:cNvPr>
          <p:cNvPicPr/>
          <p:nvPr/>
        </p:nvPicPr>
        <p:blipFill>
          <a:blip r:embed="rId2">
            <a:extLst>
              <a:ext uri="{28A0092B-C50C-407E-A947-70E740481C1C}">
                <a14:useLocalDpi xmlns:a14="http://schemas.microsoft.com/office/drawing/2010/main" val="0"/>
              </a:ext>
            </a:extLst>
          </a:blip>
          <a:stretch>
            <a:fillRect/>
          </a:stretch>
        </p:blipFill>
        <p:spPr>
          <a:xfrm>
            <a:off x="696790" y="57151"/>
            <a:ext cx="10798420" cy="4550532"/>
          </a:xfrm>
          <a:prstGeom prst="rect">
            <a:avLst/>
          </a:prstGeom>
        </p:spPr>
      </p:pic>
      <p:sp>
        <p:nvSpPr>
          <p:cNvPr id="7" name="Rectangle 6">
            <a:extLst>
              <a:ext uri="{FF2B5EF4-FFF2-40B4-BE49-F238E27FC236}">
                <a16:creationId xmlns:a16="http://schemas.microsoft.com/office/drawing/2014/main" id="{ACDB52FB-84B5-5343-B305-80143076ED22}"/>
              </a:ext>
            </a:extLst>
          </p:cNvPr>
          <p:cNvSpPr/>
          <p:nvPr/>
        </p:nvSpPr>
        <p:spPr>
          <a:xfrm>
            <a:off x="4324349" y="4004006"/>
            <a:ext cx="7388469" cy="2239844"/>
          </a:xfrm>
          <a:prstGeom prst="rect">
            <a:avLst/>
          </a:prstGeom>
          <a:solidFill>
            <a:srgbClr val="002060"/>
          </a:solidFill>
        </p:spPr>
        <p:txBody>
          <a:bodyPr wrap="square">
            <a:spAutoFit/>
          </a:bodyPr>
          <a:lstStyle/>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SocialStreamingTV.com </a:t>
            </a:r>
            <a:r>
              <a:rPr lang="en-US" sz="2400" b="1" dirty="0">
                <a:solidFill>
                  <a:schemeClr val="bg1"/>
                </a:solidFill>
                <a:latin typeface="Arial" panose="020B0604020202020204" pitchFamily="34" charset="0"/>
                <a:cs typeface="Arial" panose="020B0604020202020204" pitchFamily="34" charset="0"/>
                <a:sym typeface="Skia Regular"/>
              </a:rPr>
              <a:t>give us a seriously great delivery system and a multi-channel method to deliver classes and events in a targeted way, </a:t>
            </a:r>
            <a:r>
              <a:rPr lang="en-US" sz="2400" dirty="0">
                <a:solidFill>
                  <a:schemeClr val="bg1"/>
                </a:solidFill>
                <a:latin typeface="Arial" panose="020B0604020202020204" pitchFamily="34" charset="0"/>
                <a:cs typeface="Arial" panose="020B0604020202020204" pitchFamily="34" charset="0"/>
                <a:sym typeface="Skia Regular"/>
              </a:rPr>
              <a:t>with a new level of user engagement.</a:t>
            </a:r>
            <a:r>
              <a:rPr lang="en-US" sz="2400" b="1" dirty="0">
                <a:solidFill>
                  <a:schemeClr val="bg1"/>
                </a:solidFill>
                <a:latin typeface="Arial" panose="020B0604020202020204" pitchFamily="34" charset="0"/>
                <a:cs typeface="Arial" panose="020B0604020202020204" pitchFamily="34" charset="0"/>
                <a:sym typeface="Skia Regular"/>
              </a:rPr>
              <a:t>" </a:t>
            </a:r>
          </a:p>
        </p:txBody>
      </p:sp>
      <p:sp>
        <p:nvSpPr>
          <p:cNvPr id="5" name="Rectangle 4">
            <a:extLst>
              <a:ext uri="{FF2B5EF4-FFF2-40B4-BE49-F238E27FC236}">
                <a16:creationId xmlns:a16="http://schemas.microsoft.com/office/drawing/2014/main" id="{1345564A-6E37-2E4E-B0A2-34A0F399EB01}"/>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618176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177169" y="703165"/>
            <a:ext cx="7992741" cy="908595"/>
          </a:xfrm>
          <a:prstGeom prst="rect">
            <a:avLst/>
          </a:prstGeom>
        </p:spPr>
        <p:txBody>
          <a:bodyPr>
            <a:noAutofit/>
          </a:bodyPr>
          <a:lstStyle/>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800" dirty="0">
                <a:latin typeface="Arial" panose="020B0604020202020204" pitchFamily="34" charset="0"/>
                <a:cs typeface="Arial" panose="020B0604020202020204" pitchFamily="34" charset="0"/>
              </a:rPr>
              <a:t>Help everyone be better presenters and virtual-digital sales pros with Professional Virtual Presenter skills development courses</a:t>
            </a:r>
          </a:p>
        </p:txBody>
      </p:sp>
      <p:pic>
        <p:nvPicPr>
          <p:cNvPr id="4" name="Picture 3">
            <a:extLst>
              <a:ext uri="{FF2B5EF4-FFF2-40B4-BE49-F238E27FC236}">
                <a16:creationId xmlns:a16="http://schemas.microsoft.com/office/drawing/2014/main" id="{FDCEC376-D08F-C04F-B7A4-468974FA944C}"/>
              </a:ext>
            </a:extLst>
          </p:cNvPr>
          <p:cNvPicPr>
            <a:picLocks noChangeAspect="1"/>
          </p:cNvPicPr>
          <p:nvPr/>
        </p:nvPicPr>
        <p:blipFill>
          <a:blip r:embed="rId2"/>
          <a:stretch>
            <a:fillRect/>
          </a:stretch>
        </p:blipFill>
        <p:spPr>
          <a:xfrm>
            <a:off x="8407986" y="304973"/>
            <a:ext cx="3176147" cy="4057539"/>
          </a:xfrm>
          <a:prstGeom prst="rect">
            <a:avLst/>
          </a:prstGeom>
        </p:spPr>
      </p:pic>
      <p:pic>
        <p:nvPicPr>
          <p:cNvPr id="5" name="Picture 4">
            <a:extLst>
              <a:ext uri="{FF2B5EF4-FFF2-40B4-BE49-F238E27FC236}">
                <a16:creationId xmlns:a16="http://schemas.microsoft.com/office/drawing/2014/main" id="{CE624408-B4ED-AC42-BDE0-3828770D1C19}"/>
              </a:ext>
            </a:extLst>
          </p:cNvPr>
          <p:cNvPicPr>
            <a:picLocks noChangeAspect="1"/>
          </p:cNvPicPr>
          <p:nvPr/>
        </p:nvPicPr>
        <p:blipFill>
          <a:blip r:embed="rId3"/>
          <a:stretch>
            <a:fillRect/>
          </a:stretch>
        </p:blipFill>
        <p:spPr>
          <a:xfrm>
            <a:off x="4511919" y="2333742"/>
            <a:ext cx="3127349" cy="4359010"/>
          </a:xfrm>
          <a:prstGeom prst="rect">
            <a:avLst/>
          </a:prstGeom>
        </p:spPr>
      </p:pic>
      <p:sp>
        <p:nvSpPr>
          <p:cNvPr id="8" name="Rectangle 5">
            <a:extLst>
              <a:ext uri="{FF2B5EF4-FFF2-40B4-BE49-F238E27FC236}">
                <a16:creationId xmlns:a16="http://schemas.microsoft.com/office/drawing/2014/main" id="{32A049FA-55B1-5B46-8748-B5712C9A523F}"/>
              </a:ext>
            </a:extLst>
          </p:cNvPr>
          <p:cNvSpPr txBox="1"/>
          <p:nvPr/>
        </p:nvSpPr>
        <p:spPr>
          <a:xfrm>
            <a:off x="817685" y="263914"/>
            <a:ext cx="7388469"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Channel Partner – </a:t>
            </a:r>
            <a:r>
              <a:rPr lang="en-US" b="1" dirty="0">
                <a:latin typeface="Arial" panose="020B0604020202020204" pitchFamily="34" charset="0"/>
                <a:cs typeface="Arial" panose="020B0604020202020204" pitchFamily="34" charset="0"/>
              </a:rPr>
              <a:t>Talent Training</a:t>
            </a:r>
            <a:endParaRPr b="1"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127BA204-B755-EF42-82CB-6B016636F27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69112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rock formation with a body of water in the background&#10;&#10;Description automatically generated with low confidence">
            <a:extLst>
              <a:ext uri="{FF2B5EF4-FFF2-40B4-BE49-F238E27FC236}">
                <a16:creationId xmlns:a16="http://schemas.microsoft.com/office/drawing/2014/main" id="{AA6DB39D-5ECD-4741-B14F-C6CCADCD0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274"/>
            <a:ext cx="12185648" cy="6886274"/>
          </a:xfrm>
          <a:prstGeom prst="rect">
            <a:avLst/>
          </a:prstGeom>
        </p:spPr>
      </p:pic>
      <p:sp>
        <p:nvSpPr>
          <p:cNvPr id="3" name="Text Placeholder 2">
            <a:extLst>
              <a:ext uri="{FF2B5EF4-FFF2-40B4-BE49-F238E27FC236}">
                <a16:creationId xmlns:a16="http://schemas.microsoft.com/office/drawing/2014/main" id="{74E85BA2-0D95-7040-9DF4-F2DC35F3131E}"/>
              </a:ext>
            </a:extLst>
          </p:cNvPr>
          <p:cNvSpPr>
            <a:spLocks noGrp="1"/>
          </p:cNvSpPr>
          <p:nvPr>
            <p:ph type="body" idx="1"/>
          </p:nvPr>
        </p:nvSpPr>
        <p:spPr>
          <a:xfrm>
            <a:off x="1139825" y="280010"/>
            <a:ext cx="9906000" cy="3541715"/>
          </a:xfrm>
        </p:spPr>
        <p:txBody>
          <a:bodyPr/>
          <a:lstStyle/>
          <a:p>
            <a:pPr marL="0" indent="0">
              <a:buNone/>
            </a:pPr>
            <a:r>
              <a:rPr lang="en-US" sz="2800" b="1" dirty="0">
                <a:solidFill>
                  <a:schemeClr val="tx1"/>
                </a:solidFill>
              </a:rPr>
              <a:t>SocialStreamingTV Roadmap for 2023</a:t>
            </a:r>
          </a:p>
          <a:p>
            <a:r>
              <a:rPr lang="en-US" dirty="0">
                <a:solidFill>
                  <a:schemeClr val="tx1"/>
                </a:solidFill>
              </a:rPr>
              <a:t>Expand Meeting Event Calendar</a:t>
            </a:r>
          </a:p>
          <a:p>
            <a:r>
              <a:rPr lang="en-US" dirty="0">
                <a:solidFill>
                  <a:schemeClr val="tx1"/>
                </a:solidFill>
              </a:rPr>
              <a:t>Add Contact Center Integration</a:t>
            </a:r>
          </a:p>
          <a:p>
            <a:r>
              <a:rPr lang="en-US" dirty="0">
                <a:solidFill>
                  <a:schemeClr val="tx1"/>
                </a:solidFill>
              </a:rPr>
              <a:t>Expand Current AI features including viewer conversation “sentiment” features based on AI </a:t>
            </a:r>
          </a:p>
        </p:txBody>
      </p:sp>
      <p:pic>
        <p:nvPicPr>
          <p:cNvPr id="4" name="Picture 3" descr="Text&#10;&#10;Description automatically generated">
            <a:extLst>
              <a:ext uri="{FF2B5EF4-FFF2-40B4-BE49-F238E27FC236}">
                <a16:creationId xmlns:a16="http://schemas.microsoft.com/office/drawing/2014/main" id="{F0798B80-6857-484E-B7D3-843FBACCB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73" y="3169585"/>
            <a:ext cx="2785527" cy="3617881"/>
          </a:xfrm>
          <a:prstGeom prst="rect">
            <a:avLst/>
          </a:prstGeom>
        </p:spPr>
      </p:pic>
      <p:sp>
        <p:nvSpPr>
          <p:cNvPr id="8" name="Rectangle 4">
            <a:extLst>
              <a:ext uri="{FF2B5EF4-FFF2-40B4-BE49-F238E27FC236}">
                <a16:creationId xmlns:a16="http://schemas.microsoft.com/office/drawing/2014/main" id="{CDA335C4-FE98-404E-ACCE-4C655D73296B}"/>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424307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4E379-9EBF-B84E-A239-602517D2BB2B}"/>
              </a:ext>
            </a:extLst>
          </p:cNvPr>
          <p:cNvSpPr>
            <a:spLocks noGrp="1"/>
          </p:cNvSpPr>
          <p:nvPr>
            <p:ph type="title"/>
          </p:nvPr>
        </p:nvSpPr>
        <p:spPr>
          <a:xfrm>
            <a:off x="62245" y="2159894"/>
            <a:ext cx="9829800" cy="1478571"/>
          </a:xfrm>
        </p:spPr>
        <p:txBody>
          <a:bodyPr>
            <a:normAutofit/>
          </a:bodyPr>
          <a:lstStyle/>
          <a:p>
            <a:pPr algn="ctr"/>
            <a:r>
              <a:rPr lang="en-US" sz="2800" dirty="0"/>
              <a:t>Indepth Features – Use Cases – Award - More</a:t>
            </a:r>
          </a:p>
        </p:txBody>
      </p:sp>
      <p:sp>
        <p:nvSpPr>
          <p:cNvPr id="6" name="Rectangle 4">
            <a:extLst>
              <a:ext uri="{FF2B5EF4-FFF2-40B4-BE49-F238E27FC236}">
                <a16:creationId xmlns:a16="http://schemas.microsoft.com/office/drawing/2014/main" id="{A9978764-9915-2E40-B4F7-32BB03765B5F}"/>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3" name="Picture 2">
            <a:extLst>
              <a:ext uri="{FF2B5EF4-FFF2-40B4-BE49-F238E27FC236}">
                <a16:creationId xmlns:a16="http://schemas.microsoft.com/office/drawing/2014/main" id="{E78E974E-0194-224F-88A7-664EC5C1323C}"/>
              </a:ext>
            </a:extLst>
          </p:cNvPr>
          <p:cNvPicPr>
            <a:picLocks noChangeAspect="1"/>
          </p:cNvPicPr>
          <p:nvPr/>
        </p:nvPicPr>
        <p:blipFill>
          <a:blip r:embed="rId2"/>
          <a:stretch>
            <a:fillRect/>
          </a:stretch>
        </p:blipFill>
        <p:spPr>
          <a:xfrm>
            <a:off x="2670003" y="3379231"/>
            <a:ext cx="7930517" cy="1478571"/>
          </a:xfrm>
          <a:prstGeom prst="rect">
            <a:avLst/>
          </a:prstGeom>
        </p:spPr>
      </p:pic>
    </p:spTree>
    <p:extLst>
      <p:ext uri="{BB962C8B-B14F-4D97-AF65-F5344CB8AC3E}">
        <p14:creationId xmlns:p14="http://schemas.microsoft.com/office/powerpoint/2010/main" val="17254204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rry image of a building&#10;&#10;Description automatically generated">
            <a:extLst>
              <a:ext uri="{FF2B5EF4-FFF2-40B4-BE49-F238E27FC236}">
                <a16:creationId xmlns:a16="http://schemas.microsoft.com/office/drawing/2014/main" id="{812A772D-E972-7E4C-B6DE-F9655AE10CB2}"/>
              </a:ext>
            </a:extLst>
          </p:cNvPr>
          <p:cNvPicPr>
            <a:picLocks noChangeAspect="1"/>
          </p:cNvPicPr>
          <p:nvPr/>
        </p:nvPicPr>
        <p:blipFill>
          <a:blip r:embed="rId3"/>
          <a:stretch>
            <a:fillRect/>
          </a:stretch>
        </p:blipFill>
        <p:spPr>
          <a:xfrm>
            <a:off x="-21265" y="0"/>
            <a:ext cx="12192000" cy="6858000"/>
          </a:xfrm>
          <a:prstGeom prst="rect">
            <a:avLst/>
          </a:prstGeom>
        </p:spPr>
      </p:pic>
      <p:sp>
        <p:nvSpPr>
          <p:cNvPr id="358" name="Content Placeholder 3"/>
          <p:cNvSpPr txBox="1">
            <a:spLocks noGrp="1"/>
          </p:cNvSpPr>
          <p:nvPr>
            <p:ph type="body" idx="1"/>
          </p:nvPr>
        </p:nvSpPr>
        <p:spPr>
          <a:xfrm>
            <a:off x="354159" y="1317681"/>
            <a:ext cx="11441151" cy="4749932"/>
          </a:xfrm>
          <a:prstGeom prst="rect">
            <a:avLst/>
          </a:prstGeom>
          <a:solidFill>
            <a:srgbClr val="002060">
              <a:alpha val="65000"/>
            </a:srgbClr>
          </a:solidFill>
        </p:spPr>
        <p:txBody>
          <a:bodyPr>
            <a:noAutofit/>
          </a:bodyPr>
          <a:lstStyle/>
          <a:p>
            <a:pPr defTabSz="813816">
              <a:lnSpc>
                <a:spcPct val="150000"/>
              </a:lnSpc>
              <a:spcBef>
                <a:spcPts val="800"/>
              </a:spcBef>
              <a:buSzPct val="100000"/>
              <a:defRPr sz="1602">
                <a:latin typeface="Skia Regular"/>
                <a:ea typeface="Skia Regular"/>
                <a:cs typeface="Skia Regular"/>
                <a:sym typeface="Skia Regular"/>
              </a:defRPr>
            </a:pPr>
            <a:r>
              <a:rPr lang="en-US" sz="1800" b="1" dirty="0">
                <a:latin typeface="Arial" panose="020B0604020202020204" pitchFamily="34" charset="0"/>
                <a:cs typeface="Arial" panose="020B0604020202020204" pitchFamily="34" charset="0"/>
              </a:rPr>
              <a:t>Delivering a “Virtual-First” Events Masterclass Media News Platform</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Deliver a v</a:t>
            </a:r>
            <a:r>
              <a:rPr sz="1800" dirty="0">
                <a:latin typeface="Arial" panose="020B0604020202020204" pitchFamily="34" charset="0"/>
                <a:cs typeface="Arial" panose="020B0604020202020204" pitchFamily="34" charset="0"/>
              </a:rPr>
              <a:t>irtual </a:t>
            </a:r>
            <a:r>
              <a:rPr lang="en-US" sz="1800" dirty="0">
                <a:latin typeface="Arial" panose="020B0604020202020204" pitchFamily="34" charset="0"/>
                <a:cs typeface="Arial" panose="020B0604020202020204" pitchFamily="34" charset="0"/>
              </a:rPr>
              <a:t>t</a:t>
            </a:r>
            <a:r>
              <a:rPr sz="1800" dirty="0">
                <a:latin typeface="Arial" panose="020B0604020202020204" pitchFamily="34" charset="0"/>
                <a:cs typeface="Arial" panose="020B0604020202020204" pitchFamily="34" charset="0"/>
              </a:rPr>
              <a:t>rade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how &amp; </a:t>
            </a:r>
            <a:r>
              <a:rPr lang="en-US" sz="1800" dirty="0">
                <a:latin typeface="Arial" panose="020B0604020202020204" pitchFamily="34" charset="0"/>
                <a:cs typeface="Arial" panose="020B0604020202020204" pitchFamily="34" charset="0"/>
              </a:rPr>
              <a:t>v</a:t>
            </a:r>
            <a:r>
              <a:rPr sz="1800" dirty="0">
                <a:latin typeface="Arial" panose="020B0604020202020204" pitchFamily="34" charset="0"/>
                <a:cs typeface="Arial" panose="020B0604020202020204" pitchFamily="34" charset="0"/>
              </a:rPr>
              <a:t>irtual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ales </a:t>
            </a:r>
            <a:r>
              <a:rPr lang="en-US" sz="1800" dirty="0">
                <a:latin typeface="Arial" panose="020B0604020202020204" pitchFamily="34" charset="0"/>
                <a:cs typeface="Arial" panose="020B0604020202020204" pitchFamily="34" charset="0"/>
              </a:rPr>
              <a:t>c</a:t>
            </a:r>
            <a:r>
              <a:rPr sz="1800" dirty="0">
                <a:latin typeface="Arial" panose="020B0604020202020204" pitchFamily="34" charset="0"/>
                <a:cs typeface="Arial" panose="020B0604020202020204" pitchFamily="34" charset="0"/>
              </a:rPr>
              <a:t>enter</a:t>
            </a:r>
            <a:r>
              <a:rPr lang="en-US" sz="1800" dirty="0">
                <a:latin typeface="Arial" panose="020B0604020202020204" pitchFamily="34" charset="0"/>
                <a:cs typeface="Arial" panose="020B0604020202020204" pitchFamily="34" charset="0"/>
              </a:rPr>
              <a:t> experiences anytime from almost anywhere</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Bring the </a:t>
            </a:r>
            <a:r>
              <a:rPr lang="en-US" sz="1800" dirty="0">
                <a:latin typeface="Arial" panose="020B0604020202020204" pitchFamily="34" charset="0"/>
                <a:cs typeface="Arial" panose="020B0604020202020204" pitchFamily="34" charset="0"/>
              </a:rPr>
              <a:t>t</a:t>
            </a:r>
            <a:r>
              <a:rPr sz="1800" dirty="0">
                <a:latin typeface="Arial" panose="020B0604020202020204" pitchFamily="34" charset="0"/>
                <a:cs typeface="Arial" panose="020B0604020202020204" pitchFamily="34" charset="0"/>
              </a:rPr>
              <a:t>rade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how </a:t>
            </a:r>
            <a:r>
              <a:rPr lang="en-US" sz="1800" dirty="0">
                <a:latin typeface="Arial" panose="020B0604020202020204" pitchFamily="34" charset="0"/>
                <a:cs typeface="Arial" panose="020B0604020202020204" pitchFamily="34" charset="0"/>
              </a:rPr>
              <a:t>b</a:t>
            </a:r>
            <a:r>
              <a:rPr sz="1800" dirty="0">
                <a:latin typeface="Arial" panose="020B0604020202020204" pitchFamily="34" charset="0"/>
                <a:cs typeface="Arial" panose="020B0604020202020204" pitchFamily="34" charset="0"/>
              </a:rPr>
              <a:t>ooth out of storage, and put them back to work</a:t>
            </a:r>
            <a:r>
              <a:rPr lang="en-US" sz="1800" dirty="0">
                <a:latin typeface="Arial" panose="020B0604020202020204" pitchFamily="34" charset="0"/>
                <a:cs typeface="Arial" panose="020B0604020202020204" pitchFamily="34" charset="0"/>
              </a:rPr>
              <a:t> in corporate demo centers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Broadcast live and/or recorded customer demonstrations, for ondemand viewing</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Direct a</a:t>
            </a:r>
            <a:r>
              <a:rPr sz="1800" dirty="0">
                <a:latin typeface="Arial" panose="020B0604020202020204" pitchFamily="34" charset="0"/>
                <a:cs typeface="Arial" panose="020B0604020202020204" pitchFamily="34" charset="0"/>
              </a:rPr>
              <a:t>ttendees </a:t>
            </a:r>
            <a:r>
              <a:rPr lang="en-US" sz="1800" dirty="0">
                <a:latin typeface="Arial" panose="020B0604020202020204" pitchFamily="34" charset="0"/>
                <a:cs typeface="Arial" panose="020B0604020202020204" pitchFamily="34" charset="0"/>
              </a:rPr>
              <a:t>to your</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thought leadership, solutions and brand m</a:t>
            </a:r>
            <a:r>
              <a:rPr sz="1800" dirty="0">
                <a:latin typeface="Arial" panose="020B0604020202020204" pitchFamily="34" charset="0"/>
                <a:cs typeface="Arial" panose="020B0604020202020204" pitchFamily="34" charset="0"/>
              </a:rPr>
              <a:t>essaging</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Ondemand </a:t>
            </a:r>
            <a:r>
              <a:rPr lang="en-US" sz="1800" dirty="0">
                <a:latin typeface="Arial" panose="020B0604020202020204" pitchFamily="34" charset="0"/>
                <a:cs typeface="Arial" panose="020B0604020202020204" pitchFamily="34" charset="0"/>
              </a:rPr>
              <a:t>archive videos</a:t>
            </a:r>
            <a:r>
              <a:rPr sz="1800" dirty="0">
                <a:latin typeface="Arial" panose="020B0604020202020204" pitchFamily="34" charset="0"/>
                <a:cs typeface="Arial" panose="020B0604020202020204" pitchFamily="34" charset="0"/>
              </a:rPr>
              <a:t> can be watched</a:t>
            </a:r>
            <a:r>
              <a:rPr lang="en-US" sz="1800" dirty="0">
                <a:latin typeface="Arial" panose="020B0604020202020204" pitchFamily="34" charset="0"/>
                <a:cs typeface="Arial" panose="020B0604020202020204" pitchFamily="34" charset="0"/>
              </a:rPr>
              <a:t> and shared</a:t>
            </a:r>
            <a:r>
              <a:rPr sz="1800" dirty="0">
                <a:latin typeface="Arial" panose="020B0604020202020204" pitchFamily="34" charset="0"/>
                <a:cs typeface="Arial" panose="020B0604020202020204" pitchFamily="34" charset="0"/>
              </a:rPr>
              <a:t> multiple times, with colleagues &amp; decision maker</a:t>
            </a:r>
            <a:r>
              <a:rPr lang="en-US" sz="1800" dirty="0">
                <a:latin typeface="Arial" panose="020B0604020202020204" pitchFamily="34" charset="0"/>
                <a:cs typeface="Arial" panose="020B0604020202020204" pitchFamily="34" charset="0"/>
              </a:rPr>
              <a:t>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Longer lasting and more impactful than a one-time </a:t>
            </a:r>
            <a:r>
              <a:rPr lang="en-US" sz="1800" dirty="0">
                <a:latin typeface="Arial" panose="020B0604020202020204" pitchFamily="34" charset="0"/>
                <a:cs typeface="Arial" panose="020B0604020202020204" pitchFamily="34" charset="0"/>
              </a:rPr>
              <a:t>one-venue </a:t>
            </a:r>
            <a:r>
              <a:rPr sz="1800" dirty="0">
                <a:latin typeface="Arial" panose="020B0604020202020204" pitchFamily="34" charset="0"/>
                <a:cs typeface="Arial" panose="020B0604020202020204" pitchFamily="34" charset="0"/>
              </a:rPr>
              <a:t>event</a:t>
            </a:r>
            <a:r>
              <a:rPr lang="en-US" sz="1800" dirty="0">
                <a:latin typeface="Arial" panose="020B0604020202020204" pitchFamily="34" charset="0"/>
                <a:cs typeface="Arial" panose="020B0604020202020204" pitchFamily="34" charset="0"/>
              </a:rPr>
              <a:t>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It’s your </a:t>
            </a:r>
            <a:r>
              <a:rPr lang="en-US" sz="1800" dirty="0">
                <a:latin typeface="Arial" panose="020B0604020202020204" pitchFamily="34" charset="0"/>
                <a:cs typeface="Arial" panose="020B0604020202020204" pitchFamily="34" charset="0"/>
              </a:rPr>
              <a:t>private TV 7x24 </a:t>
            </a:r>
            <a:r>
              <a:rPr sz="1800" dirty="0">
                <a:latin typeface="Arial" panose="020B0604020202020204" pitchFamily="34" charset="0"/>
                <a:cs typeface="Arial" panose="020B0604020202020204" pitchFamily="34" charset="0"/>
              </a:rPr>
              <a:t>station, so you control</a:t>
            </a:r>
            <a:r>
              <a:rPr lang="en-US" sz="1800" dirty="0">
                <a:latin typeface="Arial" panose="020B0604020202020204" pitchFamily="34" charset="0"/>
                <a:cs typeface="Arial" panose="020B0604020202020204" pitchFamily="34" charset="0"/>
              </a:rPr>
              <a:t> content and</a:t>
            </a:r>
            <a:r>
              <a:rPr sz="1800" dirty="0">
                <a:latin typeface="Arial" panose="020B0604020202020204" pitchFamily="34" charset="0"/>
                <a:cs typeface="Arial" panose="020B0604020202020204" pitchFamily="34" charset="0"/>
              </a:rPr>
              <a:t> advertising (e.g. banner ads)</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New niche </a:t>
            </a:r>
            <a:r>
              <a:rPr lang="en-US" sz="1800" dirty="0">
                <a:latin typeface="Arial" panose="020B0604020202020204" pitchFamily="34" charset="0"/>
                <a:cs typeface="Arial" panose="020B0604020202020204" pitchFamily="34" charset="0"/>
              </a:rPr>
              <a:t>company, speaker, concert, tours and </a:t>
            </a:r>
            <a:r>
              <a:rPr sz="1800" dirty="0">
                <a:latin typeface="Arial" panose="020B0604020202020204" pitchFamily="34" charset="0"/>
                <a:cs typeface="Arial" panose="020B0604020202020204" pitchFamily="34" charset="0"/>
              </a:rPr>
              <a:t>events </a:t>
            </a:r>
            <a:r>
              <a:rPr lang="en-US" sz="1800" dirty="0">
                <a:latin typeface="Arial" panose="020B0604020202020204" pitchFamily="34" charset="0"/>
                <a:cs typeface="Arial" panose="020B0604020202020204" pitchFamily="34" charset="0"/>
              </a:rPr>
              <a:t>previously</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un</a:t>
            </a:r>
            <a:r>
              <a:rPr sz="1800" dirty="0">
                <a:latin typeface="Arial" panose="020B0604020202020204" pitchFamily="34" charset="0"/>
                <a:cs typeface="Arial" panose="020B0604020202020204" pitchFamily="34" charset="0"/>
              </a:rPr>
              <a:t>economically </a:t>
            </a:r>
            <a:r>
              <a:rPr lang="en-US" sz="1800" dirty="0">
                <a:latin typeface="Arial" panose="020B0604020202020204" pitchFamily="34" charset="0"/>
                <a:cs typeface="Arial" panose="020B0604020202020204" pitchFamily="34" charset="0"/>
              </a:rPr>
              <a:t>are now </a:t>
            </a:r>
            <a:r>
              <a:rPr sz="1800" dirty="0">
                <a:latin typeface="Arial" panose="020B0604020202020204" pitchFamily="34" charset="0"/>
                <a:cs typeface="Arial" panose="020B0604020202020204" pitchFamily="34" charset="0"/>
              </a:rPr>
              <a:t>feasible </a:t>
            </a:r>
          </a:p>
        </p:txBody>
      </p:sp>
      <p:sp>
        <p:nvSpPr>
          <p:cNvPr id="7" name="Rectangle 4">
            <a:extLst>
              <a:ext uri="{FF2B5EF4-FFF2-40B4-BE49-F238E27FC236}">
                <a16:creationId xmlns:a16="http://schemas.microsoft.com/office/drawing/2014/main" id="{47FE94E2-0E26-7F45-8C73-5303878FEA08}"/>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2793F75E-D441-ED41-A4BD-DCB40C407631}"/>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Strategic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9671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loud Solution for Multi-Channel Live Video Streaming…"/>
          <p:cNvSpPr txBox="1">
            <a:spLocks noGrp="1"/>
          </p:cNvSpPr>
          <p:nvPr>
            <p:ph type="body" idx="1"/>
          </p:nvPr>
        </p:nvSpPr>
        <p:spPr>
          <a:xfrm>
            <a:off x="597891" y="797095"/>
            <a:ext cx="10950497" cy="5459747"/>
          </a:xfrm>
          <a:prstGeom prst="rect">
            <a:avLst/>
          </a:prstGeom>
        </p:spPr>
        <p:txBody>
          <a:bodyPr>
            <a:noAutofit/>
          </a:bodyPr>
          <a:lstStyle/>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Most events of any kind are virtual now and if they come back at all will be </a:t>
            </a:r>
            <a:r>
              <a:rPr lang="en-US" sz="1800" b="1" dirty="0">
                <a:latin typeface="Arial" panose="020B0604020202020204" pitchFamily="34" charset="0"/>
                <a:cs typeface="Arial" panose="020B0604020202020204" pitchFamily="34" charset="0"/>
              </a:rPr>
              <a:t>hybrid – virtual and live</a:t>
            </a:r>
            <a:r>
              <a:rPr lang="en-US" sz="1800" dirty="0">
                <a:latin typeface="Arial" panose="020B0604020202020204" pitchFamily="34" charset="0"/>
                <a:cs typeface="Arial" panose="020B0604020202020204" pitchFamily="34" charset="0"/>
              </a:rPr>
              <a:t> even when health conditions permit widespread in-person elements again</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The world is ”flatter” than ever as virtual events can go anywhere</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Virtual events are not limited to one-time or a few times a year but can be anytime</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Virtual events are not one-show at a time but tens or hundreds of simultaneous events</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Current virtual events platforms are really expensive on the order of tens of thousands per one-time event with user-interfaces that have been called “goofy” and ”childish”</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Control of social media and newsfeed is needed to bring corporate branding governance back </a:t>
            </a:r>
            <a:endParaRPr sz="1800" dirty="0">
              <a:latin typeface="Arial" panose="020B0604020202020204" pitchFamily="34" charset="0"/>
              <a:cs typeface="Arial" panose="020B0604020202020204" pitchFamily="34" charset="0"/>
            </a:endParaRP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Time to build your own business Netflix/CNN </a:t>
            </a:r>
            <a:r>
              <a:rPr sz="1800" dirty="0">
                <a:latin typeface="Arial" panose="020B0604020202020204" pitchFamily="34" charset="0"/>
                <a:cs typeface="Arial" panose="020B0604020202020204" pitchFamily="34" charset="0"/>
              </a:rPr>
              <a:t>“It’s like owning your own live TV Station, plus on-demand delivery too” </a:t>
            </a:r>
            <a:endParaRPr lang="en-US" sz="1800" dirty="0">
              <a:latin typeface="Arial" panose="020B0604020202020204" pitchFamily="34" charset="0"/>
              <a:cs typeface="Arial" panose="020B0604020202020204" pitchFamily="34" charset="0"/>
            </a:endParaRP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Control media distribution with out uncertain, inappropriate and unwanted ads</a:t>
            </a:r>
          </a:p>
        </p:txBody>
      </p:sp>
      <p:pic>
        <p:nvPicPr>
          <p:cNvPr id="2" name="Picture 1">
            <a:extLst>
              <a:ext uri="{FF2B5EF4-FFF2-40B4-BE49-F238E27FC236}">
                <a16:creationId xmlns:a16="http://schemas.microsoft.com/office/drawing/2014/main" id="{29121127-DC3B-3C4B-B6C1-759A4625C469}"/>
              </a:ext>
            </a:extLst>
          </p:cNvPr>
          <p:cNvPicPr>
            <a:picLocks noChangeAspect="1"/>
          </p:cNvPicPr>
          <p:nvPr/>
        </p:nvPicPr>
        <p:blipFill>
          <a:blip r:embed="rId2"/>
          <a:stretch>
            <a:fillRect/>
          </a:stretch>
        </p:blipFill>
        <p:spPr>
          <a:xfrm>
            <a:off x="6873798" y="5449708"/>
            <a:ext cx="4495800" cy="838200"/>
          </a:xfrm>
          <a:prstGeom prst="rect">
            <a:avLst/>
          </a:prstGeom>
        </p:spPr>
      </p:pic>
      <p:sp>
        <p:nvSpPr>
          <p:cNvPr id="6" name="Rectangle 4">
            <a:extLst>
              <a:ext uri="{FF2B5EF4-FFF2-40B4-BE49-F238E27FC236}">
                <a16:creationId xmlns:a16="http://schemas.microsoft.com/office/drawing/2014/main" id="{87099AC6-FB11-E544-969C-83ECDA0FC7D9}"/>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5" name="Rectangle 5">
            <a:extLst>
              <a:ext uri="{FF2B5EF4-FFF2-40B4-BE49-F238E27FC236}">
                <a16:creationId xmlns:a16="http://schemas.microsoft.com/office/drawing/2014/main" id="{B938307F-7C58-3946-B472-01F2AC30D81F}"/>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Tactical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6358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ontent Placeholder 2"/>
          <p:cNvSpPr txBox="1">
            <a:spLocks noGrp="1"/>
          </p:cNvSpPr>
          <p:nvPr>
            <p:ph type="body" idx="1"/>
          </p:nvPr>
        </p:nvSpPr>
        <p:spPr>
          <a:xfrm>
            <a:off x="585275" y="791894"/>
            <a:ext cx="10975730" cy="3349697"/>
          </a:xfrm>
          <a:prstGeom prst="rect">
            <a:avLst/>
          </a:prstGeom>
        </p:spPr>
        <p:txBody>
          <a:bodyPr>
            <a:noAutofit/>
          </a:bodyPr>
          <a:lstStyle/>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Produce multi-channel video streaming, post news and promote solutions with multiple banners on SocialStreamingTV.com </a:t>
            </a:r>
            <a:r>
              <a:rPr lang="en-US" sz="1800" b="1" u="sng" dirty="0">
                <a:latin typeface="Arial" panose="020B0604020202020204" pitchFamily="34" charset="0"/>
                <a:cs typeface="Arial" panose="020B0604020202020204" pitchFamily="34" charset="0"/>
              </a:rPr>
              <a:t>or</a:t>
            </a:r>
            <a:r>
              <a:rPr lang="en-US" sz="1800" dirty="0">
                <a:latin typeface="Arial" panose="020B0604020202020204" pitchFamily="34" charset="0"/>
                <a:cs typeface="Arial" panose="020B0604020202020204" pitchFamily="34" charset="0"/>
              </a:rPr>
              <a:t> get your own streaming platform on your website or new URL</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Private-branded </a:t>
            </a:r>
            <a:r>
              <a:rPr lang="en-US" sz="1800" dirty="0">
                <a:latin typeface="Arial" panose="020B0604020202020204" pitchFamily="34" charset="0"/>
                <a:cs typeface="Arial" panose="020B0604020202020204" pitchFamily="34" charset="0"/>
              </a:rPr>
              <a:t>on your</a:t>
            </a:r>
            <a:r>
              <a:rPr sz="1800" dirty="0">
                <a:latin typeface="Arial" panose="020B0604020202020204" pitchFamily="34" charset="0"/>
                <a:cs typeface="Arial" panose="020B0604020202020204" pitchFamily="34" charset="0"/>
              </a:rPr>
              <a:t> website/URL to protect and enhance your company’s brand</a:t>
            </a:r>
            <a:r>
              <a:rPr lang="en-US" sz="1800" dirty="0">
                <a:latin typeface="Arial" panose="020B0604020202020204" pitchFamily="34" charset="0"/>
                <a:cs typeface="Arial" panose="020B0604020202020204" pitchFamily="34" charset="0"/>
              </a:rPr>
              <a:t> and image</a:t>
            </a:r>
            <a:endParaRPr sz="1800" dirty="0">
              <a:latin typeface="Arial" panose="020B0604020202020204" pitchFamily="34" charset="0"/>
              <a:cs typeface="Arial" panose="020B0604020202020204" pitchFamily="34" charset="0"/>
            </a:endParaRP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Absolute </a:t>
            </a:r>
            <a:r>
              <a:rPr lang="en-US" sz="1800" dirty="0">
                <a:latin typeface="Arial" panose="020B0604020202020204" pitchFamily="34" charset="0"/>
                <a:cs typeface="Arial" panose="020B0604020202020204" pitchFamily="34" charset="0"/>
              </a:rPr>
              <a:t>total administration and </a:t>
            </a:r>
            <a:r>
              <a:rPr sz="1800" dirty="0">
                <a:latin typeface="Arial" panose="020B0604020202020204" pitchFamily="34" charset="0"/>
                <a:cs typeface="Arial" panose="020B0604020202020204" pitchFamily="34" charset="0"/>
              </a:rPr>
              <a:t>control of all messaging and advertising</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Expandable simultaneous (simulcast) video channels for events, </a:t>
            </a:r>
            <a:r>
              <a:rPr lang="en-US" sz="1800" dirty="0">
                <a:latin typeface="Arial" panose="020B0604020202020204" pitchFamily="34" charset="0"/>
                <a:cs typeface="Arial" panose="020B0604020202020204" pitchFamily="34" charset="0"/>
              </a:rPr>
              <a:t>TED talks</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music concerts</a:t>
            </a:r>
            <a:r>
              <a:rPr sz="1800" dirty="0">
                <a:latin typeface="Arial" panose="020B0604020202020204" pitchFamily="34" charset="0"/>
                <a:cs typeface="Arial" panose="020B0604020202020204" pitchFamily="34" charset="0"/>
              </a:rPr>
              <a:t>, lectures, tours, travel guides, etc.</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Solutions upgrades &amp; scales when you are ready</a:t>
            </a:r>
          </a:p>
          <a:p>
            <a:pPr marL="630936" lvl="1" indent="-210311" defTabSz="841247">
              <a:spcBef>
                <a:spcPts val="4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Expand to multi-users, more channels</a:t>
            </a:r>
            <a:r>
              <a:rPr lang="en-US" sz="1800" dirty="0">
                <a:latin typeface="Arial" panose="020B0604020202020204" pitchFamily="34" charset="0"/>
                <a:cs typeface="Arial" panose="020B0604020202020204" pitchFamily="34" charset="0"/>
              </a:rPr>
              <a:t> and video storage under your control </a:t>
            </a:r>
          </a:p>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7x24 support – we work weekends  </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Custom programming for special features </a:t>
            </a:r>
            <a:endParaRPr lang="en-US" sz="1800" dirty="0">
              <a:latin typeface="Arial" panose="020B0604020202020204" pitchFamily="34" charset="0"/>
              <a:cs typeface="Arial" panose="020B0604020202020204" pitchFamily="34" charset="0"/>
            </a:endParaRPr>
          </a:p>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Low cost with zero dollar installation and low monthly fees – custom UI designs and features extra</a:t>
            </a:r>
            <a:endParaRPr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8FB3BED-A8B1-1348-9EF5-32B1AAA4337B}"/>
              </a:ext>
            </a:extLst>
          </p:cNvPr>
          <p:cNvPicPr>
            <a:picLocks noChangeAspect="1"/>
          </p:cNvPicPr>
          <p:nvPr/>
        </p:nvPicPr>
        <p:blipFill>
          <a:blip r:embed="rId2"/>
          <a:stretch>
            <a:fillRect/>
          </a:stretch>
        </p:blipFill>
        <p:spPr>
          <a:xfrm>
            <a:off x="6873798" y="5520046"/>
            <a:ext cx="4495800" cy="838200"/>
          </a:xfrm>
          <a:prstGeom prst="rect">
            <a:avLst/>
          </a:prstGeom>
        </p:spPr>
      </p:pic>
      <p:sp>
        <p:nvSpPr>
          <p:cNvPr id="7" name="Rectangle 4">
            <a:extLst>
              <a:ext uri="{FF2B5EF4-FFF2-40B4-BE49-F238E27FC236}">
                <a16:creationId xmlns:a16="http://schemas.microsoft.com/office/drawing/2014/main" id="{DCCE5A67-DB3A-DC45-990A-A912A86642F5}"/>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98A3E8D7-0265-B243-A25C-4D3F4F251A4B}"/>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Tactical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706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71501" y="767380"/>
            <a:ext cx="11063652" cy="4704749"/>
          </a:xfrm>
        </p:spPr>
        <p:txBody>
          <a:bodyPr>
            <a:noAutofit/>
          </a:bodyPr>
          <a:lstStyle/>
          <a:p>
            <a:r>
              <a:rPr lang="en-US" sz="2200" dirty="0"/>
              <a:t> </a:t>
            </a:r>
            <a:r>
              <a:rPr lang="en-US" sz="2200" b="1" dirty="0"/>
              <a:t>Private branded-label platform installed on your domain name </a:t>
            </a:r>
            <a:r>
              <a:rPr lang="en-US" sz="2200" dirty="0"/>
              <a:t>– with video streaming, content management and social media.</a:t>
            </a:r>
          </a:p>
          <a:p>
            <a:r>
              <a:rPr lang="en-US" sz="2200" dirty="0"/>
              <a:t>55+ simultaneous video channels delivered to potentially millions of spectators and viewers with quick easy production using smartphone and switchable cameras for onsite and outside productions + viewers do not have to login to view</a:t>
            </a:r>
          </a:p>
          <a:p>
            <a:r>
              <a:rPr lang="en-US" sz="2200" dirty="0"/>
              <a:t>Share simultaneously from website to Facebook Live and customized for others</a:t>
            </a:r>
          </a:p>
          <a:p>
            <a:r>
              <a:rPr lang="en-US" sz="2200" dirty="0"/>
              <a:t>One to a few or many with many video calls with one or more people – idea for sales, support, counseling, coaching, team/group, interviews, evaluations and many other meeting types </a:t>
            </a:r>
          </a:p>
          <a:p>
            <a:r>
              <a:rPr lang="en-US" sz="2200" dirty="0"/>
              <a:t>Unlimited virtual events - webinars</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7DC5157D-2DEB-0248-BA57-4292641381E6}"/>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4" name="Picture 3">
            <a:extLst>
              <a:ext uri="{FF2B5EF4-FFF2-40B4-BE49-F238E27FC236}">
                <a16:creationId xmlns:a16="http://schemas.microsoft.com/office/drawing/2014/main" id="{77F5F1B1-19E5-A349-B29B-7B45AAF174DF}"/>
              </a:ext>
            </a:extLst>
          </p:cNvPr>
          <p:cNvPicPr>
            <a:picLocks noChangeAspect="1"/>
          </p:cNvPicPr>
          <p:nvPr/>
        </p:nvPicPr>
        <p:blipFill>
          <a:blip r:embed="rId2"/>
          <a:stretch>
            <a:fillRect/>
          </a:stretch>
        </p:blipFill>
        <p:spPr>
          <a:xfrm>
            <a:off x="6332840" y="4901314"/>
            <a:ext cx="4495800" cy="838200"/>
          </a:xfrm>
          <a:prstGeom prst="rect">
            <a:avLst/>
          </a:prstGeom>
        </p:spPr>
      </p:pic>
      <p:sp>
        <p:nvSpPr>
          <p:cNvPr id="9" name="Rectangle 5">
            <a:extLst>
              <a:ext uri="{FF2B5EF4-FFF2-40B4-BE49-F238E27FC236}">
                <a16:creationId xmlns:a16="http://schemas.microsoft.com/office/drawing/2014/main" id="{A966DCCD-533A-0B49-8BFC-442BD10C7EA7}"/>
              </a:ext>
            </a:extLst>
          </p:cNvPr>
          <p:cNvSpPr txBox="1"/>
          <p:nvPr/>
        </p:nvSpPr>
        <p:spPr>
          <a:xfrm>
            <a:off x="1195808" y="284063"/>
            <a:ext cx="387280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9121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hlinkClick r:id="rId2"/>
            <a:extLst>
              <a:ext uri="{FF2B5EF4-FFF2-40B4-BE49-F238E27FC236}">
                <a16:creationId xmlns:a16="http://schemas.microsoft.com/office/drawing/2014/main" id="{73F95D88-671A-170C-223D-2037BADA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17" y="1017468"/>
            <a:ext cx="4481525" cy="5665668"/>
          </a:xfrm>
          <a:prstGeom prst="rect">
            <a:avLst/>
          </a:prstGeom>
        </p:spPr>
      </p:pic>
      <p:sp>
        <p:nvSpPr>
          <p:cNvPr id="2" name="Title 1">
            <a:extLst>
              <a:ext uri="{FF2B5EF4-FFF2-40B4-BE49-F238E27FC236}">
                <a16:creationId xmlns:a16="http://schemas.microsoft.com/office/drawing/2014/main" id="{6B04E379-9EBF-B84E-A239-602517D2BB2B}"/>
              </a:ext>
            </a:extLst>
          </p:cNvPr>
          <p:cNvSpPr>
            <a:spLocks noGrp="1"/>
          </p:cNvSpPr>
          <p:nvPr>
            <p:ph type="title"/>
          </p:nvPr>
        </p:nvSpPr>
        <p:spPr>
          <a:xfrm>
            <a:off x="460362" y="2985259"/>
            <a:ext cx="6635262" cy="1478571"/>
          </a:xfrm>
        </p:spPr>
        <p:txBody>
          <a:bodyPr>
            <a:noAutofit/>
          </a:bodyPr>
          <a:lstStyle/>
          <a:p>
            <a:pPr algn="ctr">
              <a:lnSpc>
                <a:spcPct val="150000"/>
              </a:lnSpc>
            </a:pPr>
            <a:r>
              <a:rPr lang="en-US" sz="3200" dirty="0"/>
              <a:t>FAST PITCH </a:t>
            </a:r>
            <a:br>
              <a:rPr lang="en-US" sz="3200" dirty="0"/>
            </a:br>
            <a:r>
              <a:rPr lang="en-US" sz="3200" dirty="0"/>
              <a:t>PRESENTATION</a:t>
            </a:r>
          </a:p>
        </p:txBody>
      </p:sp>
      <p:sp>
        <p:nvSpPr>
          <p:cNvPr id="3" name="Rectangle 2">
            <a:extLst>
              <a:ext uri="{FF2B5EF4-FFF2-40B4-BE49-F238E27FC236}">
                <a16:creationId xmlns:a16="http://schemas.microsoft.com/office/drawing/2014/main" id="{EB356DA1-4010-D643-9CBC-D432F2A892F0}"/>
              </a:ext>
            </a:extLst>
          </p:cNvPr>
          <p:cNvSpPr/>
          <p:nvPr/>
        </p:nvSpPr>
        <p:spPr>
          <a:xfrm>
            <a:off x="658139" y="4385848"/>
            <a:ext cx="6055002" cy="369332"/>
          </a:xfrm>
          <a:prstGeom prst="rect">
            <a:avLst/>
          </a:prstGeom>
        </p:spPr>
        <p:txBody>
          <a:bodyPr wrap="square">
            <a:spAutoFit/>
          </a:bodyPr>
          <a:lstStyle/>
          <a:p>
            <a:r>
              <a:rPr lang="en-US" dirty="0">
                <a:solidFill>
                  <a:schemeClr val="bg1"/>
                </a:solidFill>
              </a:rPr>
              <a:t>Click on image to the right for 2-minute video on 2023 strategy</a:t>
            </a:r>
          </a:p>
        </p:txBody>
      </p:sp>
      <p:sp>
        <p:nvSpPr>
          <p:cNvPr id="7" name="SocialStreaming.com">
            <a:extLst>
              <a:ext uri="{FF2B5EF4-FFF2-40B4-BE49-F238E27FC236}">
                <a16:creationId xmlns:a16="http://schemas.microsoft.com/office/drawing/2014/main" id="{6E559FFB-636C-E940-9127-C8123DA8B347}"/>
              </a:ext>
            </a:extLst>
          </p:cNvPr>
          <p:cNvSpPr txBox="1">
            <a:spLocks/>
          </p:cNvSpPr>
          <p:nvPr/>
        </p:nvSpPr>
        <p:spPr>
          <a:xfrm>
            <a:off x="907252" y="5249985"/>
            <a:ext cx="3947653" cy="1478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40000" lnSpcReduction="20000"/>
          </a:bodyPr>
          <a:lstStyle>
            <a:lvl1pPr marL="0" marR="0" indent="0" algn="l" defTabSz="457200" rtl="0" latinLnBrk="0">
              <a:lnSpc>
                <a:spcPct val="150000"/>
              </a:lnSpc>
              <a:spcBef>
                <a:spcPts val="0"/>
              </a:spcBef>
              <a:spcAft>
                <a:spcPts val="0"/>
              </a:spcAft>
              <a:buClrTx/>
              <a:buSzTx/>
              <a:buFontTx/>
              <a:buNone/>
              <a:tabLst/>
              <a:defRPr sz="4200" b="0" i="0" u="none" strike="noStrike" cap="none" spc="0" baseline="0">
                <a:solidFill>
                  <a:srgbClr val="FFFFFF"/>
                </a:solidFill>
                <a:uFillTx/>
                <a:latin typeface="Skia Regular"/>
                <a:ea typeface="Skia Regular"/>
                <a:cs typeface="Skia Regular"/>
                <a:sym typeface="Skia Regular"/>
              </a:defRPr>
            </a:lvl1pPr>
            <a:lvl2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9pPr>
          </a:lstStyle>
          <a:p>
            <a:pPr algn="r" hangingPunct="1"/>
            <a:r>
              <a:rPr lang="en-US" dirty="0">
                <a:solidFill>
                  <a:schemeClr val="bg1"/>
                </a:solidFill>
                <a:latin typeface="+mj-lt"/>
              </a:rPr>
              <a:t>Contact:</a:t>
            </a:r>
          </a:p>
          <a:p>
            <a:pPr algn="r" hangingPunct="1"/>
            <a:r>
              <a:rPr lang="en-US" dirty="0">
                <a:solidFill>
                  <a:schemeClr val="bg1"/>
                </a:solidFill>
                <a:latin typeface="+mj-lt"/>
              </a:rPr>
              <a:t>Tom Cross</a:t>
            </a:r>
          </a:p>
          <a:p>
            <a:pPr algn="r" hangingPunct="1"/>
            <a:r>
              <a:rPr lang="en-US" dirty="0">
                <a:solidFill>
                  <a:schemeClr val="bg1"/>
                </a:solidFill>
                <a:latin typeface="+mj-lt"/>
                <a:hlinkClick r:id="rId4">
                  <a:extLst>
                    <a:ext uri="{A12FA001-AC4F-418D-AE19-62706E023703}">
                      <ahyp:hlinkClr xmlns:ahyp="http://schemas.microsoft.com/office/drawing/2018/hyperlinkcolor" val="tx"/>
                    </a:ext>
                  </a:extLst>
                </a:hlinkClick>
              </a:rPr>
              <a:t>cross@gocross.com</a:t>
            </a:r>
            <a:endParaRPr lang="en-US" dirty="0">
              <a:solidFill>
                <a:schemeClr val="bg1"/>
              </a:solidFill>
              <a:latin typeface="+mj-lt"/>
            </a:endParaRPr>
          </a:p>
          <a:p>
            <a:pPr algn="r" hangingPunct="1"/>
            <a:r>
              <a:rPr lang="en-US" dirty="0">
                <a:solidFill>
                  <a:schemeClr val="bg1"/>
                </a:solidFill>
                <a:latin typeface="+mj-lt"/>
              </a:rPr>
              <a:t>303-594-1694</a:t>
            </a:r>
          </a:p>
          <a:p>
            <a:pPr algn="r" hangingPunct="1"/>
            <a:endParaRPr lang="en-US" dirty="0">
              <a:solidFill>
                <a:schemeClr val="bg1"/>
              </a:solidFill>
              <a:latin typeface="+mj-lt"/>
            </a:endParaRPr>
          </a:p>
          <a:p>
            <a:pPr algn="r" hangingPunct="1"/>
            <a:endParaRPr lang="en-US" dirty="0">
              <a:solidFill>
                <a:schemeClr val="bg1"/>
              </a:solidFill>
              <a:latin typeface="+mj-lt"/>
            </a:endParaRPr>
          </a:p>
        </p:txBody>
      </p:sp>
      <p:sp>
        <p:nvSpPr>
          <p:cNvPr id="8" name="Rectangle 4">
            <a:extLst>
              <a:ext uri="{FF2B5EF4-FFF2-40B4-BE49-F238E27FC236}">
                <a16:creationId xmlns:a16="http://schemas.microsoft.com/office/drawing/2014/main" id="{4AB905BC-2C5F-2B43-B75E-FF078CAA76A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4" name="Rectangle 2">
            <a:extLst>
              <a:ext uri="{FF2B5EF4-FFF2-40B4-BE49-F238E27FC236}">
                <a16:creationId xmlns:a16="http://schemas.microsoft.com/office/drawing/2014/main" id="{91AAA5B9-B447-CD48-757D-D6768AB6883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logo">
            <a:extLst>
              <a:ext uri="{FF2B5EF4-FFF2-40B4-BE49-F238E27FC236}">
                <a16:creationId xmlns:a16="http://schemas.microsoft.com/office/drawing/2014/main" id="{E683EE73-417B-A3A1-638F-700272291BE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10337" y="83724"/>
            <a:ext cx="9192615" cy="297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86079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199432" y="746174"/>
            <a:ext cx="9669753" cy="6337838"/>
          </a:xfrm>
          <a:prstGeom prst="rect">
            <a:avLst/>
          </a:prstGeom>
        </p:spPr>
        <p:txBody>
          <a:bodyPr>
            <a:noAutofit/>
          </a:bodyPr>
          <a:lstStyle/>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Without need for professional television stream from PC, Tablet or Smartphone one-touch switch to either front and back cameras</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User-to-broadcaster chat </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User-to-user and group chat</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SMS to viewers </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Buy Button for Call To Actions !</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Up to two hour recording per segment – unlimited archive for replays</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Share posts to Twitter and Linkedin</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Future features based on proven AI-expert level experience</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…many more, and still evolving </a:t>
            </a:r>
          </a:p>
        </p:txBody>
      </p:sp>
      <p:sp>
        <p:nvSpPr>
          <p:cNvPr id="386" name="Rectangle 4"/>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10" name="Picture 9" descr="A person sitting at a desk in a room&#10;&#10;Description automatically generated">
            <a:extLst>
              <a:ext uri="{FF2B5EF4-FFF2-40B4-BE49-F238E27FC236}">
                <a16:creationId xmlns:a16="http://schemas.microsoft.com/office/drawing/2014/main" id="{03D58F11-635A-7F41-B4AE-AD4D71110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817" y="1558020"/>
            <a:ext cx="3335274" cy="2225366"/>
          </a:xfrm>
          <a:prstGeom prst="rect">
            <a:avLst/>
          </a:prstGeom>
        </p:spPr>
      </p:pic>
      <p:pic>
        <p:nvPicPr>
          <p:cNvPr id="11" name="Picture 10" descr="A hand holding a camera&#10;&#10;Description automatically generated">
            <a:extLst>
              <a:ext uri="{FF2B5EF4-FFF2-40B4-BE49-F238E27FC236}">
                <a16:creationId xmlns:a16="http://schemas.microsoft.com/office/drawing/2014/main" id="{7490E273-B972-DA45-B3EF-5F167CEE2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289" y="3952305"/>
            <a:ext cx="3335274" cy="2225365"/>
          </a:xfrm>
          <a:prstGeom prst="rect">
            <a:avLst/>
          </a:prstGeom>
        </p:spPr>
      </p:pic>
      <p:pic>
        <p:nvPicPr>
          <p:cNvPr id="9" name="Picture 8">
            <a:extLst>
              <a:ext uri="{FF2B5EF4-FFF2-40B4-BE49-F238E27FC236}">
                <a16:creationId xmlns:a16="http://schemas.microsoft.com/office/drawing/2014/main" id="{3325614C-FF56-E84B-8BD9-A9AE2960F7BF}"/>
              </a:ext>
            </a:extLst>
          </p:cNvPr>
          <p:cNvPicPr>
            <a:picLocks noChangeAspect="1"/>
          </p:cNvPicPr>
          <p:nvPr/>
        </p:nvPicPr>
        <p:blipFill>
          <a:blip r:embed="rId4"/>
          <a:stretch>
            <a:fillRect/>
          </a:stretch>
        </p:blipFill>
        <p:spPr>
          <a:xfrm>
            <a:off x="2077853" y="5671965"/>
            <a:ext cx="4495800" cy="838200"/>
          </a:xfrm>
          <a:prstGeom prst="rect">
            <a:avLst/>
          </a:prstGeom>
        </p:spPr>
      </p:pic>
      <p:sp>
        <p:nvSpPr>
          <p:cNvPr id="8" name="Rectangle 5">
            <a:extLst>
              <a:ext uri="{FF2B5EF4-FFF2-40B4-BE49-F238E27FC236}">
                <a16:creationId xmlns:a16="http://schemas.microsoft.com/office/drawing/2014/main" id="{F1CAEF5A-69E4-574D-B57D-D0D3235BC5DC}"/>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 - more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057559"/>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65739" y="750277"/>
            <a:ext cx="10833225" cy="4704749"/>
          </a:xfrm>
        </p:spPr>
        <p:txBody>
          <a:bodyPr>
            <a:noAutofit/>
          </a:bodyPr>
          <a:lstStyle/>
          <a:p>
            <a:r>
              <a:rPr lang="en-US" sz="2300" dirty="0"/>
              <a:t>Unlimited content categories and content and content management system</a:t>
            </a:r>
          </a:p>
          <a:p>
            <a:r>
              <a:rPr lang="en-US" sz="2300" dirty="0"/>
              <a:t>Customized user interface</a:t>
            </a:r>
          </a:p>
          <a:p>
            <a:r>
              <a:rPr lang="en-US" sz="2300" dirty="0"/>
              <a:t>Record on smartphone and ability to switch cameras, content for training, reports, incidents and more </a:t>
            </a:r>
          </a:p>
          <a:p>
            <a:r>
              <a:rPr lang="en-US" sz="2300" dirty="0"/>
              <a:t>"Get Together" feature for live large public group audio and video conferences.</a:t>
            </a:r>
          </a:p>
          <a:p>
            <a:r>
              <a:rPr lang="en-US" sz="2300" dirty="0"/>
              <a:t>Low cost  </a:t>
            </a:r>
          </a:p>
          <a:p>
            <a:r>
              <a:rPr lang="en-US" sz="2300" dirty="0"/>
              <a:t>Professional Education Certification</a:t>
            </a:r>
          </a:p>
          <a:p>
            <a:r>
              <a:rPr lang="en-US" sz="2300" dirty="0"/>
              <a:t>Rapid installation </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E3AAAD2A-B386-CF48-8E8D-8A0A48049801}"/>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4" name="Picture 3">
            <a:extLst>
              <a:ext uri="{FF2B5EF4-FFF2-40B4-BE49-F238E27FC236}">
                <a16:creationId xmlns:a16="http://schemas.microsoft.com/office/drawing/2014/main" id="{E88C31E5-9608-F849-81B2-15BD372FDDF0}"/>
              </a:ext>
            </a:extLst>
          </p:cNvPr>
          <p:cNvPicPr>
            <a:picLocks noChangeAspect="1"/>
          </p:cNvPicPr>
          <p:nvPr/>
        </p:nvPicPr>
        <p:blipFill>
          <a:blip r:embed="rId2"/>
          <a:stretch>
            <a:fillRect/>
          </a:stretch>
        </p:blipFill>
        <p:spPr>
          <a:xfrm>
            <a:off x="6756526" y="4640475"/>
            <a:ext cx="4495800" cy="838200"/>
          </a:xfrm>
          <a:prstGeom prst="rect">
            <a:avLst/>
          </a:prstGeom>
        </p:spPr>
      </p:pic>
      <p:sp>
        <p:nvSpPr>
          <p:cNvPr id="10" name="Rectangle 5">
            <a:extLst>
              <a:ext uri="{FF2B5EF4-FFF2-40B4-BE49-F238E27FC236}">
                <a16:creationId xmlns:a16="http://schemas.microsoft.com/office/drawing/2014/main" id="{4BE8F3BB-9797-FC49-8106-B6753DE9E876}"/>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 - more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4018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81740" y="801458"/>
            <a:ext cx="11654221" cy="4704749"/>
          </a:xfrm>
        </p:spPr>
        <p:txBody>
          <a:bodyPr>
            <a:normAutofit/>
          </a:bodyPr>
          <a:lstStyle/>
          <a:p>
            <a:pPr fontAlgn="base"/>
            <a:r>
              <a:rPr lang="en-US" sz="1800" b="1" dirty="0"/>
              <a:t>DoorBell – </a:t>
            </a:r>
            <a:r>
              <a:rPr lang="en-US" sz="1800" dirty="0"/>
              <a:t>World’s First Website ”Doorbell” paten—pending to start “live” video/audio or audio call with viewer</a:t>
            </a:r>
          </a:p>
          <a:p>
            <a:pPr fontAlgn="base"/>
            <a:r>
              <a:rPr lang="en-US" sz="1800" b="1" dirty="0"/>
              <a:t>ACTicons Calendar </a:t>
            </a:r>
            <a:r>
              <a:rPr lang="en-US" sz="1800" dirty="0"/>
              <a:t>– World’s first personal and meeting calendar with ~200 ”action icons” </a:t>
            </a:r>
          </a:p>
          <a:p>
            <a:pPr fontAlgn="base"/>
            <a:r>
              <a:rPr lang="en-US" sz="1800" b="1" dirty="0"/>
              <a:t>Speech-To-Text</a:t>
            </a:r>
            <a:r>
              <a:rPr lang="en-US" sz="1800" dirty="0"/>
              <a:t> – idea for capturing meetings, veterinarian, medical, compliance, lectures, sermons, etc.</a:t>
            </a:r>
          </a:p>
          <a:p>
            <a:pPr fontAlgn="base"/>
            <a:r>
              <a:rPr lang="en-US" sz="1800" b="1" dirty="0"/>
              <a:t>Get Together Live </a:t>
            </a:r>
            <a:r>
              <a:rPr lang="en-US" sz="1800" dirty="0"/>
              <a:t>with unlimited </a:t>
            </a:r>
            <a:r>
              <a:rPr lang="en-US" sz="1800" u="sng" dirty="0"/>
              <a:t>public </a:t>
            </a:r>
            <a:r>
              <a:rPr lang="en-US" sz="1800" dirty="0"/>
              <a:t>meetings group audio aka Clubhouse and video/audio ”live” shoutouts</a:t>
            </a:r>
          </a:p>
          <a:p>
            <a:pPr fontAlgn="base"/>
            <a:r>
              <a:rPr lang="en-US" sz="1800" dirty="0"/>
              <a:t>Record Video (record without having to stream)  </a:t>
            </a:r>
          </a:p>
          <a:p>
            <a:pPr fontAlgn="base"/>
            <a:r>
              <a:rPr lang="en-US" sz="1800" dirty="0"/>
              <a:t>1:X </a:t>
            </a:r>
            <a:r>
              <a:rPr lang="en-US" sz="1800" u="sng" dirty="0"/>
              <a:t>private </a:t>
            </a:r>
            <a:r>
              <a:rPr lang="en-US" sz="1800" dirty="0"/>
              <a:t>meetings screen image enhancements unlimited members</a:t>
            </a:r>
          </a:p>
          <a:p>
            <a:pPr fontAlgn="base"/>
            <a:r>
              <a:rPr lang="en-US" sz="1800" dirty="0"/>
              <a:t>Virtual event banners separate from Main Page banners</a:t>
            </a:r>
          </a:p>
          <a:p>
            <a:pPr marL="0" indent="0" fontAlgn="base">
              <a:buNone/>
            </a:pPr>
            <a:r>
              <a:rPr lang="en-US" sz="1800" dirty="0"/>
              <a:t>and so many more improvements </a:t>
            </a:r>
          </a:p>
          <a:p>
            <a:pPr marL="0" indent="0">
              <a:buNone/>
            </a:pPr>
            <a:endParaRPr lang="en-US" sz="1800" dirty="0"/>
          </a:p>
        </p:txBody>
      </p:sp>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4" name="Picture 3">
            <a:extLst>
              <a:ext uri="{FF2B5EF4-FFF2-40B4-BE49-F238E27FC236}">
                <a16:creationId xmlns:a16="http://schemas.microsoft.com/office/drawing/2014/main" id="{174A1658-4565-F442-ADD8-22F273D9EE92}"/>
              </a:ext>
            </a:extLst>
          </p:cNvPr>
          <p:cNvPicPr>
            <a:picLocks noChangeAspect="1"/>
          </p:cNvPicPr>
          <p:nvPr/>
        </p:nvPicPr>
        <p:blipFill>
          <a:blip r:embed="rId2"/>
          <a:stretch>
            <a:fillRect/>
          </a:stretch>
        </p:blipFill>
        <p:spPr>
          <a:xfrm>
            <a:off x="5018062" y="3882297"/>
            <a:ext cx="7080739" cy="2533130"/>
          </a:xfrm>
          <a:prstGeom prst="rect">
            <a:avLst/>
          </a:prstGeom>
        </p:spPr>
      </p:pic>
      <p:pic>
        <p:nvPicPr>
          <p:cNvPr id="5" name="Picture 4">
            <a:extLst>
              <a:ext uri="{FF2B5EF4-FFF2-40B4-BE49-F238E27FC236}">
                <a16:creationId xmlns:a16="http://schemas.microsoft.com/office/drawing/2014/main" id="{344173D7-1949-984B-965C-E6EB8DC2BCE9}"/>
              </a:ext>
            </a:extLst>
          </p:cNvPr>
          <p:cNvPicPr>
            <a:picLocks noChangeAspect="1"/>
          </p:cNvPicPr>
          <p:nvPr/>
        </p:nvPicPr>
        <p:blipFill>
          <a:blip r:embed="rId3"/>
          <a:stretch>
            <a:fillRect/>
          </a:stretch>
        </p:blipFill>
        <p:spPr>
          <a:xfrm>
            <a:off x="489139" y="4335076"/>
            <a:ext cx="3608960" cy="1214897"/>
          </a:xfrm>
          <a:prstGeom prst="rect">
            <a:avLst/>
          </a:prstGeom>
        </p:spPr>
      </p:pic>
      <p:pic>
        <p:nvPicPr>
          <p:cNvPr id="7" name="Picture 6" descr="Icon&#10;&#10;Description automatically generated">
            <a:extLst>
              <a:ext uri="{FF2B5EF4-FFF2-40B4-BE49-F238E27FC236}">
                <a16:creationId xmlns:a16="http://schemas.microsoft.com/office/drawing/2014/main" id="{EAF64EA6-31E4-2541-93AF-E57E40045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717" y="442573"/>
            <a:ext cx="1245084" cy="1245084"/>
          </a:xfrm>
          <a:prstGeom prst="rect">
            <a:avLst/>
          </a:prstGeom>
        </p:spPr>
      </p:pic>
      <p:sp>
        <p:nvSpPr>
          <p:cNvPr id="11" name="Rectangle 10">
            <a:extLst>
              <a:ext uri="{FF2B5EF4-FFF2-40B4-BE49-F238E27FC236}">
                <a16:creationId xmlns:a16="http://schemas.microsoft.com/office/drawing/2014/main" id="{0CF26D24-742F-C94D-859E-5E275E6D4730}"/>
              </a:ext>
            </a:extLst>
          </p:cNvPr>
          <p:cNvSpPr/>
          <p:nvPr/>
        </p:nvSpPr>
        <p:spPr>
          <a:xfrm>
            <a:off x="1018410" y="5667579"/>
            <a:ext cx="1928733" cy="400110"/>
          </a:xfrm>
          <a:prstGeom prst="rect">
            <a:avLst/>
          </a:prstGeom>
        </p:spPr>
        <p:txBody>
          <a:bodyPr wrap="none">
            <a:spAutoFit/>
          </a:bodyPr>
          <a:lstStyle/>
          <a:p>
            <a:r>
              <a:rPr lang="en-US" sz="1000" dirty="0">
                <a:solidFill>
                  <a:schemeClr val="bg1"/>
                </a:solidFill>
                <a:latin typeface="+mj-ea"/>
                <a:ea typeface="+mj-ea"/>
              </a:rPr>
              <a:t>DoorBell and Acticon Calendar</a:t>
            </a:r>
          </a:p>
          <a:p>
            <a:r>
              <a:rPr lang="en-US" sz="1000" dirty="0">
                <a:solidFill>
                  <a:schemeClr val="bg1"/>
                </a:solidFill>
                <a:latin typeface="+mj-ea"/>
                <a:ea typeface="+mj-ea"/>
              </a:rPr>
              <a:t>are available in limited release</a:t>
            </a:r>
          </a:p>
        </p:txBody>
      </p:sp>
      <p:sp>
        <p:nvSpPr>
          <p:cNvPr id="9" name="Rectangle 4">
            <a:extLst>
              <a:ext uri="{FF2B5EF4-FFF2-40B4-BE49-F238E27FC236}">
                <a16:creationId xmlns:a16="http://schemas.microsoft.com/office/drawing/2014/main" id="{EF3FC329-EB79-F646-A16F-ACAD69BFD511}"/>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2" name="Rectangle 5">
            <a:extLst>
              <a:ext uri="{FF2B5EF4-FFF2-40B4-BE49-F238E27FC236}">
                <a16:creationId xmlns:a16="http://schemas.microsoft.com/office/drawing/2014/main" id="{314547C3-16F2-6B44-80B0-AFDA9C3E5EA6}"/>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New Features </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8895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ontent Placeholder 2"/>
          <p:cNvSpPr txBox="1">
            <a:spLocks noGrp="1"/>
          </p:cNvSpPr>
          <p:nvPr>
            <p:ph type="body" idx="1"/>
          </p:nvPr>
        </p:nvSpPr>
        <p:spPr>
          <a:xfrm>
            <a:off x="866962" y="901269"/>
            <a:ext cx="10787999" cy="5144130"/>
          </a:xfrm>
          <a:prstGeom prst="rect">
            <a:avLst/>
          </a:prstGeom>
        </p:spPr>
        <p:txBody>
          <a:bodyPr>
            <a:normAutofit lnSpcReduction="10000"/>
          </a:bodyPr>
          <a:lstStyle/>
          <a:p>
            <a:pPr marL="0" indent="0">
              <a:buSzTx/>
              <a:buNone/>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A sampling of </a:t>
            </a:r>
            <a:r>
              <a:rPr lang="en-US" dirty="0">
                <a:latin typeface="Arial" panose="020B0604020202020204" pitchFamily="34" charset="0"/>
                <a:cs typeface="Arial" panose="020B0604020202020204" pitchFamily="34" charset="0"/>
              </a:rPr>
              <a:t>corporate use case</a:t>
            </a:r>
            <a:r>
              <a:rPr dirty="0">
                <a:latin typeface="Arial" panose="020B0604020202020204" pitchFamily="34" charset="0"/>
                <a:cs typeface="Arial" panose="020B0604020202020204" pitchFamily="34" charset="0"/>
              </a:rPr>
              <a:t> applications for </a:t>
            </a:r>
            <a:r>
              <a:rPr lang="en-US" dirty="0">
                <a:latin typeface="Arial" panose="020B0604020202020204" pitchFamily="34" charset="0"/>
                <a:cs typeface="Arial" panose="020B0604020202020204" pitchFamily="34" charset="0"/>
              </a:rPr>
              <a:t>SocialStreamingTV.com</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Virtual travel, tourism, retreats and private meetings</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Virtual schools, colleges and vocation education</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”Ghost” restaurants and kitchens</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Ondemand Sales Presentations</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Corporate Conference Center Tours &amp; Streamcasts</a:t>
            </a: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Corporate </a:t>
            </a:r>
            <a:r>
              <a:rPr lang="en-US" dirty="0">
                <a:latin typeface="Arial" panose="020B0604020202020204" pitchFamily="34" charset="0"/>
                <a:cs typeface="Arial" panose="020B0604020202020204" pitchFamily="34" charset="0"/>
              </a:rPr>
              <a:t>E</a:t>
            </a:r>
            <a:r>
              <a:rPr dirty="0">
                <a:latin typeface="Arial" panose="020B0604020202020204" pitchFamily="34" charset="0"/>
                <a:cs typeface="Arial" panose="020B0604020202020204" pitchFamily="34" charset="0"/>
              </a:rPr>
              <a:t>ducation </a:t>
            </a:r>
            <a:endParaRPr lang="en-US"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Customer/Partner/Staff T</a:t>
            </a:r>
            <a:r>
              <a:rPr dirty="0">
                <a:latin typeface="Arial" panose="020B0604020202020204" pitchFamily="34" charset="0"/>
                <a:cs typeface="Arial" panose="020B0604020202020204" pitchFamily="34" charset="0"/>
              </a:rPr>
              <a:t>raining </a:t>
            </a:r>
            <a:r>
              <a:rPr lang="en-US" dirty="0">
                <a:latin typeface="Arial" panose="020B0604020202020204" pitchFamily="34" charset="0"/>
                <a:cs typeface="Arial" panose="020B0604020202020204" pitchFamily="34" charset="0"/>
              </a:rPr>
              <a:t>E</a:t>
            </a:r>
            <a:r>
              <a:rPr dirty="0">
                <a:latin typeface="Arial" panose="020B0604020202020204" pitchFamily="34" charset="0"/>
                <a:cs typeface="Arial" panose="020B0604020202020204" pitchFamily="34" charset="0"/>
              </a:rPr>
              <a:t>vents</a:t>
            </a: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University Conference Centers </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Analyst and Investor Meetings </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Virtual Shopping </a:t>
            </a:r>
            <a:endParaRPr lang="en-US"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Augmented Reality </a:t>
            </a:r>
            <a:endParaRPr dirty="0">
              <a:latin typeface="Arial" panose="020B0604020202020204" pitchFamily="34" charset="0"/>
              <a:cs typeface="Arial" panose="020B0604020202020204" pitchFamily="34" charset="0"/>
            </a:endParaRPr>
          </a:p>
        </p:txBody>
      </p:sp>
      <p:sp>
        <p:nvSpPr>
          <p:cNvPr id="367" name="Rectangle 7"/>
          <p:cNvSpPr txBox="1"/>
          <p:nvPr/>
        </p:nvSpPr>
        <p:spPr>
          <a:xfrm>
            <a:off x="6336872" y="3049016"/>
            <a:ext cx="167653"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r>
              <a:rPr dirty="0"/>
              <a:t> </a:t>
            </a:r>
          </a:p>
        </p:txBody>
      </p:sp>
      <p:pic>
        <p:nvPicPr>
          <p:cNvPr id="6" name="Picture 3" descr="Picture 3">
            <a:extLst>
              <a:ext uri="{FF2B5EF4-FFF2-40B4-BE49-F238E27FC236}">
                <a16:creationId xmlns:a16="http://schemas.microsoft.com/office/drawing/2014/main" id="{66657645-B7AB-B340-8EAE-F6D8BB6B040F}"/>
              </a:ext>
            </a:extLst>
          </p:cNvPr>
          <p:cNvPicPr>
            <a:picLocks noChangeAspect="1"/>
          </p:cNvPicPr>
          <p:nvPr/>
        </p:nvPicPr>
        <p:blipFill>
          <a:blip r:embed="rId2"/>
          <a:stretch>
            <a:fillRect/>
          </a:stretch>
        </p:blipFill>
        <p:spPr>
          <a:xfrm>
            <a:off x="6260962" y="1290804"/>
            <a:ext cx="5931038" cy="5144129"/>
          </a:xfrm>
          <a:prstGeom prst="rect">
            <a:avLst/>
          </a:prstGeom>
          <a:ln w="12700">
            <a:miter lim="400000"/>
          </a:ln>
        </p:spPr>
      </p:pic>
      <p:sp>
        <p:nvSpPr>
          <p:cNvPr id="10" name="Rectangle 5">
            <a:extLst>
              <a:ext uri="{FF2B5EF4-FFF2-40B4-BE49-F238E27FC236}">
                <a16:creationId xmlns:a16="http://schemas.microsoft.com/office/drawing/2014/main" id="{6F825FC6-C924-304D-A599-42C4FD32F98E}"/>
              </a:ext>
            </a:extLst>
          </p:cNvPr>
          <p:cNvSpPr txBox="1"/>
          <p:nvPr/>
        </p:nvSpPr>
        <p:spPr>
          <a:xfrm>
            <a:off x="1132502" y="317811"/>
            <a:ext cx="775358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Use Case – General Business Applications</a:t>
            </a:r>
            <a:endParaRPr sz="2800" b="1" dirty="0">
              <a:latin typeface="Arial" panose="020B060402020202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C749DB0B-391C-B349-8CFB-3CC45741F3E1}"/>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532331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C1393D-B028-9D44-B5DB-8474E6D953E4}"/>
              </a:ext>
            </a:extLst>
          </p:cNvPr>
          <p:cNvPicPr>
            <a:picLocks noChangeAspect="1"/>
          </p:cNvPicPr>
          <p:nvPr/>
        </p:nvPicPr>
        <p:blipFill>
          <a:blip r:embed="rId2"/>
          <a:stretch>
            <a:fillRect/>
          </a:stretch>
        </p:blipFill>
        <p:spPr>
          <a:xfrm>
            <a:off x="6835384" y="3875905"/>
            <a:ext cx="4483558" cy="2498798"/>
          </a:xfrm>
          <a:prstGeom prst="rect">
            <a:avLst/>
          </a:prstGeom>
        </p:spPr>
      </p:pic>
      <p:sp>
        <p:nvSpPr>
          <p:cNvPr id="413" name="Rectangle 5"/>
          <p:cNvSpPr txBox="1"/>
          <p:nvPr/>
        </p:nvSpPr>
        <p:spPr>
          <a:xfrm>
            <a:off x="1132502" y="317811"/>
            <a:ext cx="775358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Use Case - </a:t>
            </a:r>
            <a:r>
              <a:rPr sz="2800" b="1" dirty="0">
                <a:latin typeface="Arial" panose="020B0604020202020204" pitchFamily="34" charset="0"/>
                <a:cs typeface="Arial" panose="020B0604020202020204" pitchFamily="34" charset="0"/>
              </a:rPr>
              <a:t>Multi-channel</a:t>
            </a:r>
            <a:r>
              <a:rPr lang="en-US" sz="2800" b="1" dirty="0">
                <a:latin typeface="Arial" panose="020B0604020202020204" pitchFamily="34" charset="0"/>
                <a:cs typeface="Arial" panose="020B0604020202020204" pitchFamily="34" charset="0"/>
              </a:rPr>
              <a:t>-streams</a:t>
            </a:r>
            <a:endParaRPr sz="2800" b="1" dirty="0">
              <a:latin typeface="Arial" panose="020B0604020202020204" pitchFamily="34" charset="0"/>
              <a:cs typeface="Arial" panose="020B0604020202020204" pitchFamily="34" charset="0"/>
            </a:endParaRPr>
          </a:p>
        </p:txBody>
      </p:sp>
      <p:pic>
        <p:nvPicPr>
          <p:cNvPr id="6" name="Picture 6" descr="Picture 6">
            <a:extLst>
              <a:ext uri="{FF2B5EF4-FFF2-40B4-BE49-F238E27FC236}">
                <a16:creationId xmlns:a16="http://schemas.microsoft.com/office/drawing/2014/main" id="{68C0E064-B3EE-AD4A-88F9-27ED3D68E8B6}"/>
              </a:ext>
            </a:extLst>
          </p:cNvPr>
          <p:cNvPicPr>
            <a:picLocks noChangeAspect="1"/>
          </p:cNvPicPr>
          <p:nvPr/>
        </p:nvPicPr>
        <p:blipFill>
          <a:blip r:embed="rId3"/>
          <a:stretch>
            <a:fillRect/>
          </a:stretch>
        </p:blipFill>
        <p:spPr>
          <a:xfrm>
            <a:off x="6571940" y="863169"/>
            <a:ext cx="5356616" cy="3014525"/>
          </a:xfrm>
          <a:prstGeom prst="rect">
            <a:avLst/>
          </a:prstGeom>
          <a:ln w="12700">
            <a:miter lim="400000"/>
          </a:ln>
        </p:spPr>
      </p:pic>
      <p:sp>
        <p:nvSpPr>
          <p:cNvPr id="7" name="55* simultaneous on-demand video channels for large events, sermons, funerals, lectures, tours, sports games, travel guides, etc.  *Per URL, multiple URLs instances are possible">
            <a:extLst>
              <a:ext uri="{FF2B5EF4-FFF2-40B4-BE49-F238E27FC236}">
                <a16:creationId xmlns:a16="http://schemas.microsoft.com/office/drawing/2014/main" id="{451E85DB-9DB8-4D44-9CCA-40E3FD75ECF6}"/>
              </a:ext>
            </a:extLst>
          </p:cNvPr>
          <p:cNvSpPr txBox="1"/>
          <p:nvPr/>
        </p:nvSpPr>
        <p:spPr>
          <a:xfrm>
            <a:off x="751368" y="863169"/>
            <a:ext cx="5763732" cy="5557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Streaming </a:t>
            </a:r>
            <a:r>
              <a:rPr sz="1900" b="1" dirty="0">
                <a:latin typeface="Arial" panose="020B0604020202020204" pitchFamily="34" charset="0"/>
                <a:cs typeface="Arial" panose="020B0604020202020204" pitchFamily="34" charset="0"/>
              </a:rPr>
              <a:t>simultaneous</a:t>
            </a:r>
            <a:r>
              <a:rPr lang="en-US" sz="1900" b="1" dirty="0">
                <a:latin typeface="Arial" panose="020B0604020202020204" pitchFamily="34" charset="0"/>
                <a:cs typeface="Arial" panose="020B0604020202020204" pitchFamily="34" charset="0"/>
              </a:rPr>
              <a:t> to 55</a:t>
            </a:r>
            <a:r>
              <a:rPr lang="en-US" sz="1900" dirty="0">
                <a:latin typeface="Arial" panose="020B0604020202020204" pitchFamily="34" charset="0"/>
                <a:cs typeface="Arial" panose="020B0604020202020204" pitchFamily="34" charset="0"/>
              </a:rPr>
              <a:t>* or more live channels</a:t>
            </a:r>
            <a:r>
              <a:rPr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or </a:t>
            </a:r>
            <a:r>
              <a:rPr sz="1900" dirty="0">
                <a:latin typeface="Arial" panose="020B0604020202020204" pitchFamily="34" charset="0"/>
                <a:cs typeface="Arial" panose="020B0604020202020204" pitchFamily="34" charset="0"/>
              </a:rPr>
              <a:t>on-demand</a:t>
            </a:r>
            <a:r>
              <a:rPr lang="en-US" sz="1900" dirty="0">
                <a:latin typeface="Arial" panose="020B0604020202020204" pitchFamily="34" charset="0"/>
                <a:cs typeface="Arial" panose="020B0604020202020204" pitchFamily="34" charset="0"/>
              </a:rPr>
              <a:t> archive</a:t>
            </a:r>
            <a:r>
              <a:rPr sz="1900" dirty="0">
                <a:latin typeface="Arial" panose="020B0604020202020204" pitchFamily="34" charset="0"/>
                <a:cs typeface="Arial" panose="020B0604020202020204" pitchFamily="34" charset="0"/>
              </a:rPr>
              <a:t> video channels</a:t>
            </a:r>
            <a:r>
              <a:rPr lang="en-US" sz="1900" dirty="0">
                <a:latin typeface="Arial" panose="020B0604020202020204" pitchFamily="34" charset="0"/>
                <a:cs typeface="Arial" panose="020B0604020202020204" pitchFamily="34" charset="0"/>
              </a:rPr>
              <a:t> to millions* of viewers</a:t>
            </a:r>
            <a:r>
              <a:rPr sz="1900" dirty="0">
                <a:latin typeface="Arial" panose="020B0604020202020204" pitchFamily="34" charset="0"/>
                <a:cs typeface="Arial" panose="020B0604020202020204" pitchFamily="34" charset="0"/>
              </a:rPr>
              <a:t> for large </a:t>
            </a:r>
            <a:r>
              <a:rPr lang="en-US" sz="1900" dirty="0">
                <a:latin typeface="Arial" panose="020B0604020202020204" pitchFamily="34" charset="0"/>
                <a:cs typeface="Arial" panose="020B0604020202020204" pitchFamily="34" charset="0"/>
              </a:rPr>
              <a:t>classes, special audiences and </a:t>
            </a:r>
            <a:r>
              <a:rPr sz="1900" dirty="0">
                <a:latin typeface="Arial" panose="020B0604020202020204" pitchFamily="34" charset="0"/>
                <a:cs typeface="Arial" panose="020B0604020202020204" pitchFamily="34" charset="0"/>
              </a:rPr>
              <a:t>lectures, tours, sports games, </a:t>
            </a:r>
            <a:r>
              <a:rPr lang="en-US" sz="1900" dirty="0">
                <a:latin typeface="Arial" panose="020B0604020202020204" pitchFamily="34" charset="0"/>
                <a:cs typeface="Arial" panose="020B0604020202020204" pitchFamily="34" charset="0"/>
              </a:rPr>
              <a:t>field trips and special education tours,</a:t>
            </a:r>
            <a:r>
              <a:rPr sz="1900" dirty="0">
                <a:latin typeface="Arial" panose="020B0604020202020204" pitchFamily="34" charset="0"/>
                <a:cs typeface="Arial" panose="020B0604020202020204" pitchFamily="34" charset="0"/>
              </a:rPr>
              <a:t> etc.</a:t>
            </a:r>
            <a:endParaRPr lang="en-US" sz="1900" dirty="0">
              <a:latin typeface="Arial" panose="020B0604020202020204" pitchFamily="34" charset="0"/>
              <a:cs typeface="Arial" panose="020B0604020202020204" pitchFamily="34" charset="0"/>
            </a:endParaRPr>
          </a:p>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Video chat </a:t>
            </a:r>
            <a:r>
              <a:rPr lang="en-US" sz="1900" dirty="0">
                <a:latin typeface="Arial" panose="020B0604020202020204" pitchFamily="34" charset="0"/>
                <a:cs typeface="Arial" panose="020B0604020202020204" pitchFamily="34" charset="0"/>
              </a:rPr>
              <a:t>for doctor-patient, vet-pet, tech support to customer, construction site to architect </a:t>
            </a:r>
          </a:p>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sym typeface="Skia Regular"/>
              </a:rPr>
              <a:t> </a:t>
            </a:r>
            <a:r>
              <a:rPr lang="en-US" sz="1900" b="1" dirty="0">
                <a:latin typeface="Arial" panose="020B0604020202020204" pitchFamily="34" charset="0"/>
                <a:cs typeface="Arial" panose="020B0604020202020204" pitchFamily="34" charset="0"/>
                <a:sym typeface="Skia Regular"/>
              </a:rPr>
              <a:t>Multicast streaming simultaneously </a:t>
            </a:r>
            <a:r>
              <a:rPr lang="en-US" sz="1900" dirty="0">
                <a:latin typeface="Arial" panose="020B0604020202020204" pitchFamily="34" charset="0"/>
                <a:cs typeface="Arial" panose="020B0604020202020204" pitchFamily="34" charset="0"/>
                <a:sym typeface="Skia Regular"/>
              </a:rPr>
              <a:t>to Facebook and customized for others.</a:t>
            </a:r>
            <a:br>
              <a:rPr sz="1900" dirty="0">
                <a:latin typeface="Arial" panose="020B0604020202020204" pitchFamily="34" charset="0"/>
                <a:cs typeface="Arial" panose="020B0604020202020204" pitchFamily="34" charset="0"/>
              </a:rPr>
            </a:br>
            <a:r>
              <a:rPr sz="1900" dirty="0">
                <a:latin typeface="Arial" panose="020B0604020202020204" pitchFamily="34" charset="0"/>
                <a:cs typeface="Arial" panose="020B0604020202020204" pitchFamily="34" charset="0"/>
              </a:rPr>
              <a:t>*Per </a:t>
            </a:r>
            <a:r>
              <a:rPr lang="en-US" sz="1900" dirty="0">
                <a:latin typeface="Arial" panose="020B0604020202020204" pitchFamily="34" charset="0"/>
                <a:cs typeface="Arial" panose="020B0604020202020204" pitchFamily="34" charset="0"/>
              </a:rPr>
              <a:t>domain name</a:t>
            </a:r>
            <a:r>
              <a:rPr sz="1900" dirty="0">
                <a:latin typeface="Arial" panose="020B0604020202020204" pitchFamily="34" charset="0"/>
                <a:cs typeface="Arial" panose="020B0604020202020204" pitchFamily="34" charset="0"/>
              </a:rPr>
              <a:t>, multiple URLs </a:t>
            </a:r>
            <a:r>
              <a:rPr lang="en-US" sz="1900" dirty="0">
                <a:latin typeface="Arial" panose="020B0604020202020204" pitchFamily="34" charset="0"/>
                <a:cs typeface="Arial" panose="020B0604020202020204" pitchFamily="34" charset="0"/>
              </a:rPr>
              <a:t>for large presenter use cases.  Indepth discussion prior to installation is recommended.</a:t>
            </a:r>
            <a:endParaRPr sz="19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5DE478-845F-474D-9733-D0268C4A4DC0}"/>
              </a:ext>
            </a:extLst>
          </p:cNvPr>
          <p:cNvPicPr>
            <a:picLocks noChangeAspect="1"/>
          </p:cNvPicPr>
          <p:nvPr/>
        </p:nvPicPr>
        <p:blipFill>
          <a:blip r:embed="rId4"/>
          <a:stretch>
            <a:fillRect/>
          </a:stretch>
        </p:blipFill>
        <p:spPr>
          <a:xfrm>
            <a:off x="6780335" y="3129185"/>
            <a:ext cx="1627652" cy="649950"/>
          </a:xfrm>
          <a:prstGeom prst="rect">
            <a:avLst/>
          </a:prstGeom>
        </p:spPr>
      </p:pic>
      <p:sp>
        <p:nvSpPr>
          <p:cNvPr id="8" name="Rectangle 4">
            <a:extLst>
              <a:ext uri="{FF2B5EF4-FFF2-40B4-BE49-F238E27FC236}">
                <a16:creationId xmlns:a16="http://schemas.microsoft.com/office/drawing/2014/main" id="{70A41160-3245-7041-801B-E954C085245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ontent Placeholder 2"/>
          <p:cNvSpPr txBox="1">
            <a:spLocks noGrp="1"/>
          </p:cNvSpPr>
          <p:nvPr>
            <p:ph type="body" sz="quarter" idx="1"/>
          </p:nvPr>
        </p:nvSpPr>
        <p:spPr>
          <a:xfrm>
            <a:off x="892762" y="816545"/>
            <a:ext cx="6704378" cy="1629941"/>
          </a:xfrm>
          <a:prstGeom prst="rect">
            <a:avLst/>
          </a:prstGeom>
        </p:spPr>
        <p:txBody>
          <a:bodyPr>
            <a:normAutofit fontScale="92500" lnSpcReduction="10000"/>
          </a:bodyPr>
          <a:lstStyle/>
          <a:p>
            <a:pPr marL="0" indent="0">
              <a:lnSpc>
                <a:spcPct val="100000"/>
              </a:lnSpc>
              <a:buNone/>
              <a:defRPr sz="18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SocialStreamingTV.com l</a:t>
            </a:r>
            <a:r>
              <a:rPr dirty="0">
                <a:latin typeface="Arial" panose="020B0604020202020204" pitchFamily="34" charset="0"/>
                <a:cs typeface="Arial" panose="020B0604020202020204" pitchFamily="34" charset="0"/>
              </a:rPr>
              <a:t>everages </a:t>
            </a:r>
            <a:r>
              <a:rPr b="1" u="sng" dirty="0">
                <a:latin typeface="Arial" panose="020B0604020202020204" pitchFamily="34" charset="0"/>
                <a:cs typeface="Arial" panose="020B0604020202020204" pitchFamily="34" charset="0"/>
              </a:rPr>
              <a:t>front and back cameras </a:t>
            </a:r>
            <a:r>
              <a:rPr dirty="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martphone </a:t>
            </a:r>
          </a:p>
          <a:p>
            <a:pPr marL="685800" lvl="1" indent="-228600">
              <a:lnSpc>
                <a:spcPct val="100000"/>
              </a:lnSpc>
              <a:spcBef>
                <a:spcPts val="500"/>
              </a:spcBef>
              <a:defRPr sz="18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Switch perspective anytime </a:t>
            </a:r>
            <a:endParaRPr lang="en-US" dirty="0">
              <a:latin typeface="Arial" panose="020B0604020202020204" pitchFamily="34" charset="0"/>
              <a:cs typeface="Arial" panose="020B0604020202020204" pitchFamily="34" charset="0"/>
            </a:endParaRPr>
          </a:p>
          <a:p>
            <a:pPr marL="685800" lvl="1" indent="-228600">
              <a:lnSpc>
                <a:spcPct val="100000"/>
              </a:lnSpc>
              <a:spcBef>
                <a:spcPts val="500"/>
              </a:spcBef>
              <a:defRPr sz="18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Enhances ability to focus not just on the presenter but also the problem in the field, microscope and other places where people cannot go</a:t>
            </a:r>
          </a:p>
        </p:txBody>
      </p:sp>
      <p:pic>
        <p:nvPicPr>
          <p:cNvPr id="3" name="Picture 2" descr="A picture containing water, outdoor, boat, small&#10;&#10;Description automatically generated">
            <a:extLst>
              <a:ext uri="{FF2B5EF4-FFF2-40B4-BE49-F238E27FC236}">
                <a16:creationId xmlns:a16="http://schemas.microsoft.com/office/drawing/2014/main" id="{18EE9C07-F57C-4D43-93E5-DD8C27947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140" y="0"/>
            <a:ext cx="4594860" cy="6858000"/>
          </a:xfrm>
          <a:prstGeom prst="rect">
            <a:avLst/>
          </a:prstGeom>
        </p:spPr>
      </p:pic>
      <p:pic>
        <p:nvPicPr>
          <p:cNvPr id="11" name="Picture 10" descr="A picture containing cake, looking, colorful, fruit&#10;&#10;Description automatically generated">
            <a:extLst>
              <a:ext uri="{FF2B5EF4-FFF2-40B4-BE49-F238E27FC236}">
                <a16:creationId xmlns:a16="http://schemas.microsoft.com/office/drawing/2014/main" id="{538C5182-16BF-5741-8E5D-28CAAE5BF3E2}"/>
              </a:ext>
            </a:extLst>
          </p:cNvPr>
          <p:cNvPicPr>
            <a:picLocks noChangeAspect="1"/>
          </p:cNvPicPr>
          <p:nvPr/>
        </p:nvPicPr>
        <p:blipFill>
          <a:blip r:embed="rId3"/>
          <a:stretch>
            <a:fillRect/>
          </a:stretch>
        </p:blipFill>
        <p:spPr>
          <a:xfrm>
            <a:off x="0" y="2720898"/>
            <a:ext cx="7597140" cy="4137102"/>
          </a:xfrm>
          <a:prstGeom prst="rect">
            <a:avLst/>
          </a:prstGeom>
        </p:spPr>
      </p:pic>
      <p:sp>
        <p:nvSpPr>
          <p:cNvPr id="12" name="Rectangle 15">
            <a:extLst>
              <a:ext uri="{FF2B5EF4-FFF2-40B4-BE49-F238E27FC236}">
                <a16:creationId xmlns:a16="http://schemas.microsoft.com/office/drawing/2014/main" id="{967BBD65-E039-C042-9C09-F53752AA948C}"/>
              </a:ext>
            </a:extLst>
          </p:cNvPr>
          <p:cNvSpPr txBox="1"/>
          <p:nvPr/>
        </p:nvSpPr>
        <p:spPr>
          <a:xfrm>
            <a:off x="1129981" y="6431517"/>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418" name="Content Placeholder 2"/>
          <p:cNvSpPr txBox="1"/>
          <p:nvPr/>
        </p:nvSpPr>
        <p:spPr>
          <a:xfrm>
            <a:off x="8165384" y="5548737"/>
            <a:ext cx="2107570" cy="56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defTabSz="914400">
              <a:lnSpc>
                <a:spcPct val="120000"/>
              </a:lnSpc>
              <a:spcBef>
                <a:spcPts val="1000"/>
              </a:spcBef>
              <a:defRPr sz="1900">
                <a:solidFill>
                  <a:srgbClr val="FFFFFF"/>
                </a:solidFill>
                <a:latin typeface="Skia Regular"/>
                <a:ea typeface="Skia Regular"/>
                <a:cs typeface="Skia Regular"/>
                <a:sym typeface="Skia Regular"/>
              </a:defRPr>
            </a:lvl1pPr>
          </a:lstStyle>
          <a:p>
            <a:pPr algn="ctr"/>
            <a:r>
              <a:rPr dirty="0"/>
              <a:t>Video goes where you </a:t>
            </a:r>
            <a:r>
              <a:rPr lang="en-US" dirty="0"/>
              <a:t>don’t want to go</a:t>
            </a:r>
            <a:endParaRPr dirty="0"/>
          </a:p>
        </p:txBody>
      </p:sp>
      <p:sp>
        <p:nvSpPr>
          <p:cNvPr id="13" name="Rectangle 5">
            <a:extLst>
              <a:ext uri="{FF2B5EF4-FFF2-40B4-BE49-F238E27FC236}">
                <a16:creationId xmlns:a16="http://schemas.microsoft.com/office/drawing/2014/main" id="{B023FACB-C61C-494B-9BC9-6293F4820B66}"/>
              </a:ext>
            </a:extLst>
          </p:cNvPr>
          <p:cNvSpPr txBox="1"/>
          <p:nvPr/>
        </p:nvSpPr>
        <p:spPr>
          <a:xfrm>
            <a:off x="1197352" y="279140"/>
            <a:ext cx="9941169"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Use Case - Smartphone Video Production</a:t>
            </a:r>
            <a:endParaRPr b="1"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FA9ACFD-29EF-8C48-8221-D399644A67F5}"/>
              </a:ext>
            </a:extLst>
          </p:cNvPr>
          <p:cNvSpPr txBox="1"/>
          <p:nvPr/>
        </p:nvSpPr>
        <p:spPr>
          <a:xfrm>
            <a:off x="2631162" y="4603702"/>
            <a:ext cx="2107570" cy="56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defTabSz="914400">
              <a:lnSpc>
                <a:spcPct val="120000"/>
              </a:lnSpc>
              <a:spcBef>
                <a:spcPts val="1000"/>
              </a:spcBef>
              <a:defRPr sz="1900">
                <a:solidFill>
                  <a:srgbClr val="FFFFFF"/>
                </a:solidFill>
                <a:latin typeface="Skia Regular"/>
                <a:ea typeface="Skia Regular"/>
                <a:cs typeface="Skia Regular"/>
                <a:sym typeface="Skia Regular"/>
              </a:defRPr>
            </a:lvl1pPr>
          </a:lstStyle>
          <a:p>
            <a:pPr algn="ctr"/>
            <a:r>
              <a:rPr dirty="0"/>
              <a:t>Video goes where you can’t go</a:t>
            </a:r>
          </a:p>
        </p:txBody>
      </p:sp>
      <p:sp>
        <p:nvSpPr>
          <p:cNvPr id="9" name="Rectangle 4">
            <a:extLst>
              <a:ext uri="{FF2B5EF4-FFF2-40B4-BE49-F238E27FC236}">
                <a16:creationId xmlns:a16="http://schemas.microsoft.com/office/drawing/2014/main" id="{80AD2C0A-747C-4746-8A82-A60553DDE48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splay in a store&#10;&#10;Description automatically generated">
            <a:extLst>
              <a:ext uri="{FF2B5EF4-FFF2-40B4-BE49-F238E27FC236}">
                <a16:creationId xmlns:a16="http://schemas.microsoft.com/office/drawing/2014/main" id="{EE5338DF-1C1C-6F49-AA9C-8434DCADE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7" y="-6243"/>
            <a:ext cx="6512303" cy="3992144"/>
          </a:xfrm>
          <a:prstGeom prst="rect">
            <a:avLst/>
          </a:prstGeom>
        </p:spPr>
      </p:pic>
      <p:pic>
        <p:nvPicPr>
          <p:cNvPr id="6" name="Picture 5" descr="A large empty room&#10;&#10;Description automatically generated">
            <a:extLst>
              <a:ext uri="{FF2B5EF4-FFF2-40B4-BE49-F238E27FC236}">
                <a16:creationId xmlns:a16="http://schemas.microsoft.com/office/drawing/2014/main" id="{971A8BA0-F086-934A-AA24-9725F012A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748"/>
            <a:ext cx="6096000" cy="3992144"/>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091DEC9E-685E-3048-890D-D12AF68AD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 y="3371849"/>
            <a:ext cx="6096000" cy="3429000"/>
          </a:xfrm>
          <a:prstGeom prst="rect">
            <a:avLst/>
          </a:prstGeom>
        </p:spPr>
      </p:pic>
      <p:pic>
        <p:nvPicPr>
          <p:cNvPr id="1026" name="Picture 2">
            <a:extLst>
              <a:ext uri="{FF2B5EF4-FFF2-40B4-BE49-F238E27FC236}">
                <a16:creationId xmlns:a16="http://schemas.microsoft.com/office/drawing/2014/main" id="{99C1185C-068A-5247-B72C-2529480C9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344" y="3205285"/>
            <a:ext cx="6096000" cy="3646967"/>
          </a:xfrm>
          <a:prstGeom prst="rect">
            <a:avLst/>
          </a:prstGeom>
          <a:noFill/>
          <a:extLst>
            <a:ext uri="{909E8E84-426E-40DD-AFC4-6F175D3DCCD1}">
              <a14:hiddenFill xmlns:a14="http://schemas.microsoft.com/office/drawing/2010/main">
                <a:solidFill>
                  <a:srgbClr val="FFFFFF"/>
                </a:solidFill>
              </a14:hiddenFill>
            </a:ext>
          </a:extLst>
        </p:spPr>
      </p:pic>
      <p:sp>
        <p:nvSpPr>
          <p:cNvPr id="435" name="Rectangle 6"/>
          <p:cNvSpPr/>
          <p:nvPr/>
        </p:nvSpPr>
        <p:spPr>
          <a:xfrm>
            <a:off x="293044" y="2979916"/>
            <a:ext cx="11805429" cy="1061829"/>
          </a:xfrm>
          <a:prstGeom prst="rect">
            <a:avLst/>
          </a:prstGeom>
          <a:solidFill>
            <a:srgbClr val="002060">
              <a:alpha val="4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Move your trade show booth back to HQ or Field Offices to have continuous personal trade show demonstrations - </a:t>
            </a:r>
            <a:r>
              <a:rPr sz="2100" dirty="0">
                <a:latin typeface="Arial" panose="020B0604020202020204" pitchFamily="34" charset="0"/>
                <a:cs typeface="Arial" panose="020B0604020202020204" pitchFamily="34" charset="0"/>
              </a:rPr>
              <a:t>Many companies will build new and</a:t>
            </a:r>
            <a:r>
              <a:rPr lang="en-US" sz="2100" dirty="0">
                <a:latin typeface="Arial" panose="020B0604020202020204" pitchFamily="34" charset="0"/>
                <a:cs typeface="Arial" panose="020B0604020202020204" pitchFamily="34" charset="0"/>
              </a:rPr>
              <a:t>/or </a:t>
            </a:r>
            <a:r>
              <a:rPr sz="2100" dirty="0">
                <a:latin typeface="Arial" panose="020B0604020202020204" pitchFamily="34" charset="0"/>
                <a:cs typeface="Arial" panose="020B0604020202020204" pitchFamily="34" charset="0"/>
              </a:rPr>
              <a:t>expand existing visitor and product demonstration centers designed especially for virtual events.</a:t>
            </a:r>
          </a:p>
        </p:txBody>
      </p:sp>
      <p:pic>
        <p:nvPicPr>
          <p:cNvPr id="2" name="Picture 1">
            <a:extLst>
              <a:ext uri="{FF2B5EF4-FFF2-40B4-BE49-F238E27FC236}">
                <a16:creationId xmlns:a16="http://schemas.microsoft.com/office/drawing/2014/main" id="{599FBD58-EC9F-C649-A111-D6E7937FEAAD}"/>
              </a:ext>
            </a:extLst>
          </p:cNvPr>
          <p:cNvPicPr>
            <a:picLocks noChangeAspect="1"/>
          </p:cNvPicPr>
          <p:nvPr/>
        </p:nvPicPr>
        <p:blipFill>
          <a:blip r:embed="rId6"/>
          <a:stretch>
            <a:fillRect/>
          </a:stretch>
        </p:blipFill>
        <p:spPr>
          <a:xfrm>
            <a:off x="4432800" y="4270215"/>
            <a:ext cx="3525916" cy="2370199"/>
          </a:xfrm>
          <a:prstGeom prst="rect">
            <a:avLst/>
          </a:prstGeom>
        </p:spPr>
      </p:pic>
      <p:sp>
        <p:nvSpPr>
          <p:cNvPr id="10" name="Rectangle 15">
            <a:extLst>
              <a:ext uri="{FF2B5EF4-FFF2-40B4-BE49-F238E27FC236}">
                <a16:creationId xmlns:a16="http://schemas.microsoft.com/office/drawing/2014/main" id="{2A2A7E7C-F623-5348-ADF2-A3D7436017AE}"/>
              </a:ext>
            </a:extLst>
          </p:cNvPr>
          <p:cNvSpPr txBox="1"/>
          <p:nvPr/>
        </p:nvSpPr>
        <p:spPr>
          <a:xfrm>
            <a:off x="1129981" y="6431517"/>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2" name="Rectangle 4">
            <a:extLst>
              <a:ext uri="{FF2B5EF4-FFF2-40B4-BE49-F238E27FC236}">
                <a16:creationId xmlns:a16="http://schemas.microsoft.com/office/drawing/2014/main" id="{21E73D33-FBF3-8B42-B79F-559272E0FD99}"/>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3" name="Rectangle 5">
            <a:extLst>
              <a:ext uri="{FF2B5EF4-FFF2-40B4-BE49-F238E27FC236}">
                <a16:creationId xmlns:a16="http://schemas.microsoft.com/office/drawing/2014/main" id="{138C4EB6-2C01-7746-B9CE-60F2A174E034}"/>
              </a:ext>
            </a:extLst>
          </p:cNvPr>
          <p:cNvSpPr txBox="1"/>
          <p:nvPr/>
        </p:nvSpPr>
        <p:spPr>
          <a:xfrm>
            <a:off x="1197352" y="279140"/>
            <a:ext cx="9941169"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Use Case – Bring Trade Shows In House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20547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A48FE3-4639-4149-8EB3-A71AA7750D3D}"/>
              </a:ext>
            </a:extLst>
          </p:cNvPr>
          <p:cNvPicPr>
            <a:picLocks noChangeAspect="1"/>
          </p:cNvPicPr>
          <p:nvPr/>
        </p:nvPicPr>
        <p:blipFill>
          <a:blip r:embed="rId2"/>
          <a:stretch>
            <a:fillRect/>
          </a:stretch>
        </p:blipFill>
        <p:spPr>
          <a:xfrm>
            <a:off x="164814" y="2058488"/>
            <a:ext cx="8686800" cy="4343216"/>
          </a:xfrm>
          <a:prstGeom prst="rect">
            <a:avLst/>
          </a:prstGeom>
        </p:spPr>
      </p:pic>
      <p:sp>
        <p:nvSpPr>
          <p:cNvPr id="400" name="Rectangle 5"/>
          <p:cNvSpPr txBox="1"/>
          <p:nvPr/>
        </p:nvSpPr>
        <p:spPr>
          <a:xfrm>
            <a:off x="563733" y="880785"/>
            <a:ext cx="11463453" cy="1971437"/>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150000"/>
              </a:lnSpc>
              <a:defRPr sz="2700">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Social Streaming TV Virtual Events Features - Schedule unlimited virtual events with unlimited presentations, sponsors and attendees– you can be your own webex webinar and multi-day virtual event conference service to your audience. There are sponsor pages, networking pages for attendee chat and much more.</a:t>
            </a:r>
            <a:endParaRPr sz="2100"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306FDA29-0D81-8C4E-B924-1930025E0F4C}"/>
              </a:ext>
            </a:extLst>
          </p:cNvPr>
          <p:cNvCxnSpPr>
            <a:cxnSpLocks/>
          </p:cNvCxnSpPr>
          <p:nvPr/>
        </p:nvCxnSpPr>
        <p:spPr>
          <a:xfrm>
            <a:off x="1694985" y="3679902"/>
            <a:ext cx="1918010" cy="1100389"/>
          </a:xfrm>
          <a:prstGeom prst="straightConnector1">
            <a:avLst/>
          </a:prstGeom>
          <a:noFill/>
          <a:ln w="104775"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8F4DDB1C-F197-5345-8BBB-41C9144D5F49}"/>
              </a:ext>
            </a:extLst>
          </p:cNvPr>
          <p:cNvPicPr>
            <a:picLocks noChangeAspect="1"/>
          </p:cNvPicPr>
          <p:nvPr/>
        </p:nvPicPr>
        <p:blipFill>
          <a:blip r:embed="rId3"/>
          <a:stretch>
            <a:fillRect/>
          </a:stretch>
        </p:blipFill>
        <p:spPr>
          <a:xfrm>
            <a:off x="9074150" y="3479029"/>
            <a:ext cx="2730500" cy="2797758"/>
          </a:xfrm>
          <a:prstGeom prst="rect">
            <a:avLst/>
          </a:prstGeom>
        </p:spPr>
      </p:pic>
      <p:sp>
        <p:nvSpPr>
          <p:cNvPr id="4" name="Rectangle 3">
            <a:extLst>
              <a:ext uri="{FF2B5EF4-FFF2-40B4-BE49-F238E27FC236}">
                <a16:creationId xmlns:a16="http://schemas.microsoft.com/office/drawing/2014/main" id="{43925C95-024E-3742-B73E-A5C623C9B9F0}"/>
              </a:ext>
            </a:extLst>
          </p:cNvPr>
          <p:cNvSpPr/>
          <p:nvPr/>
        </p:nvSpPr>
        <p:spPr>
          <a:xfrm>
            <a:off x="9436561" y="3042083"/>
            <a:ext cx="2005677"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Smartphone View</a:t>
            </a:r>
            <a:endParaRPr lang="en-US" dirty="0">
              <a:solidFill>
                <a:schemeClr val="bg1"/>
              </a:solidFill>
            </a:endParaRPr>
          </a:p>
        </p:txBody>
      </p:sp>
      <p:sp>
        <p:nvSpPr>
          <p:cNvPr id="14" name="Rectangle 5">
            <a:extLst>
              <a:ext uri="{FF2B5EF4-FFF2-40B4-BE49-F238E27FC236}">
                <a16:creationId xmlns:a16="http://schemas.microsoft.com/office/drawing/2014/main" id="{E09E1329-BDD9-4B41-B6AB-757B1987ED8B}"/>
              </a:ext>
            </a:extLst>
          </p:cNvPr>
          <p:cNvSpPr txBox="1"/>
          <p:nvPr/>
        </p:nvSpPr>
        <p:spPr>
          <a:xfrm>
            <a:off x="1231102" y="254694"/>
            <a:ext cx="812088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Feature 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Virtual Event Production</a:t>
            </a:r>
            <a:endParaRPr sz="2800" b="1" dirty="0">
              <a:latin typeface="Arial" panose="020B060402020202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DF8B942F-D049-044E-BF63-442322145519}"/>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96186977"/>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icture 6" descr="Picture 6"/>
          <p:cNvPicPr>
            <a:picLocks noChangeAspect="1"/>
          </p:cNvPicPr>
          <p:nvPr/>
        </p:nvPicPr>
        <p:blipFill>
          <a:blip r:embed="rId2"/>
          <a:stretch>
            <a:fillRect/>
          </a:stretch>
        </p:blipFill>
        <p:spPr>
          <a:xfrm>
            <a:off x="6579990" y="269015"/>
            <a:ext cx="2528376" cy="5346703"/>
          </a:xfrm>
          <a:prstGeom prst="rect">
            <a:avLst/>
          </a:prstGeom>
          <a:ln w="12700">
            <a:miter lim="400000"/>
          </a:ln>
        </p:spPr>
      </p:pic>
      <p:pic>
        <p:nvPicPr>
          <p:cNvPr id="398" name="Picture 7" descr="Picture 7"/>
          <p:cNvPicPr>
            <a:picLocks noChangeAspect="1"/>
          </p:cNvPicPr>
          <p:nvPr/>
        </p:nvPicPr>
        <p:blipFill>
          <a:blip r:embed="rId3"/>
          <a:stretch>
            <a:fillRect/>
          </a:stretch>
        </p:blipFill>
        <p:spPr>
          <a:xfrm>
            <a:off x="9387470" y="1052552"/>
            <a:ext cx="2631318" cy="5306360"/>
          </a:xfrm>
          <a:prstGeom prst="rect">
            <a:avLst/>
          </a:prstGeom>
          <a:ln w="12700">
            <a:miter lim="400000"/>
          </a:ln>
        </p:spPr>
      </p:pic>
      <p:sp>
        <p:nvSpPr>
          <p:cNvPr id="400" name="Rectangle 5"/>
          <p:cNvSpPr txBox="1"/>
          <p:nvPr/>
        </p:nvSpPr>
        <p:spPr>
          <a:xfrm>
            <a:off x="1200319" y="269015"/>
            <a:ext cx="5170905" cy="2200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UI</a:t>
            </a:r>
          </a:p>
          <a:p>
            <a:pPr>
              <a:defRPr sz="2700">
                <a:solidFill>
                  <a:srgbClr val="FFFFFF"/>
                </a:solidFill>
                <a:latin typeface="Skia Regular"/>
                <a:ea typeface="Skia Regular"/>
                <a:cs typeface="Skia Regular"/>
                <a:sym typeface="Skia Regular"/>
              </a:defRPr>
            </a:pPr>
            <a:endParaRPr sz="2800" b="1" dirty="0">
              <a:latin typeface="Arial" panose="020B0604020202020204" pitchFamily="34" charset="0"/>
              <a:cs typeface="Arial" panose="020B0604020202020204" pitchFamily="34" charset="0"/>
            </a:endParaRPr>
          </a:p>
          <a:p>
            <a:pPr>
              <a:defRPr sz="2700">
                <a:solidFill>
                  <a:srgbClr val="FFFFFF"/>
                </a:solidFill>
                <a:latin typeface="Skia Regular"/>
                <a:ea typeface="Skia Regular"/>
                <a:cs typeface="Skia Regular"/>
                <a:sym typeface="Skia Regular"/>
              </a:defRPr>
            </a:pPr>
            <a:r>
              <a:rPr dirty="0">
                <a:latin typeface="Arial" panose="020B0604020202020204" pitchFamily="34" charset="0"/>
                <a:cs typeface="Arial" panose="020B0604020202020204" pitchFamily="34" charset="0"/>
              </a:rPr>
              <a:t>Flexible customizable user interface</a:t>
            </a:r>
            <a:r>
              <a:rPr lang="en-US" dirty="0">
                <a:latin typeface="Arial" panose="020B0604020202020204" pitchFamily="34" charset="0"/>
                <a:cs typeface="Arial" panose="020B0604020202020204" pitchFamily="34" charset="0"/>
              </a:rPr>
              <a:t> re-designed to fit/match company branding as needed</a:t>
            </a:r>
            <a:endParaRPr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3B18644-BA56-1440-83F5-B45881E72AF2}"/>
              </a:ext>
            </a:extLst>
          </p:cNvPr>
          <p:cNvPicPr>
            <a:picLocks noChangeAspect="1"/>
          </p:cNvPicPr>
          <p:nvPr/>
        </p:nvPicPr>
        <p:blipFill>
          <a:blip r:embed="rId4"/>
          <a:stretch>
            <a:fillRect/>
          </a:stretch>
        </p:blipFill>
        <p:spPr>
          <a:xfrm>
            <a:off x="176311" y="3045689"/>
            <a:ext cx="8628185" cy="3313223"/>
          </a:xfrm>
          <a:prstGeom prst="rect">
            <a:avLst/>
          </a:prstGeom>
        </p:spPr>
      </p:pic>
      <p:sp>
        <p:nvSpPr>
          <p:cNvPr id="10" name="Rectangle 4">
            <a:extLst>
              <a:ext uri="{FF2B5EF4-FFF2-40B4-BE49-F238E27FC236}">
                <a16:creationId xmlns:a16="http://schemas.microsoft.com/office/drawing/2014/main" id="{AC830538-32B3-884C-837D-A41F0B4D06DF}"/>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541542225"/>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6" descr="Picture 6"/>
          <p:cNvPicPr>
            <a:picLocks noChangeAspect="1"/>
          </p:cNvPicPr>
          <p:nvPr/>
        </p:nvPicPr>
        <p:blipFill>
          <a:blip r:embed="rId2"/>
          <a:stretch>
            <a:fillRect/>
          </a:stretch>
        </p:blipFill>
        <p:spPr>
          <a:xfrm>
            <a:off x="0" y="1084548"/>
            <a:ext cx="12192000" cy="5325534"/>
          </a:xfrm>
          <a:prstGeom prst="rect">
            <a:avLst/>
          </a:prstGeom>
          <a:ln w="12700">
            <a:miter lim="400000"/>
          </a:ln>
        </p:spPr>
      </p:pic>
      <p:sp>
        <p:nvSpPr>
          <p:cNvPr id="403" name="Content Placeholder 2"/>
          <p:cNvSpPr txBox="1">
            <a:spLocks noGrp="1"/>
          </p:cNvSpPr>
          <p:nvPr>
            <p:ph type="body" sz="quarter" idx="1"/>
          </p:nvPr>
        </p:nvSpPr>
        <p:spPr>
          <a:xfrm>
            <a:off x="1180057" y="181283"/>
            <a:ext cx="10525616" cy="952501"/>
          </a:xfrm>
          <a:prstGeom prst="rect">
            <a:avLst/>
          </a:prstGeom>
        </p:spPr>
        <p:txBody>
          <a:bodyPr>
            <a:normAutofit fontScale="92500" lnSpcReduction="10000"/>
          </a:bodyPr>
          <a:lstStyle/>
          <a:p>
            <a:pPr marL="0" indent="0" defTabSz="731520">
              <a:spcBef>
                <a:spcPts val="800"/>
              </a:spcBef>
              <a:buSzTx/>
              <a:buFontTx/>
              <a:buNone/>
              <a:defRPr sz="2240">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Rotating</a:t>
            </a:r>
            <a:r>
              <a:rPr lang="en-US" sz="2800" b="1" dirty="0">
                <a:latin typeface="Arial" panose="020B0604020202020204" pitchFamily="34" charset="0"/>
                <a:cs typeface="Arial" panose="020B0604020202020204" pitchFamily="34" charset="0"/>
              </a:rPr>
              <a:t> Banners “For Sale” to Vendors or  Highlight Events, Webinars, Virtual Events, Streaming </a:t>
            </a:r>
            <a:endParaRPr sz="2800" b="1" dirty="0">
              <a:latin typeface="Arial" panose="020B0604020202020204" pitchFamily="34" charset="0"/>
              <a:cs typeface="Arial" panose="020B0604020202020204" pitchFamily="34" charset="0"/>
            </a:endParaRPr>
          </a:p>
        </p:txBody>
      </p:sp>
      <p:pic>
        <p:nvPicPr>
          <p:cNvPr id="405" name="Picture 8" descr="Picture 8"/>
          <p:cNvPicPr>
            <a:picLocks noChangeAspect="1"/>
          </p:cNvPicPr>
          <p:nvPr/>
        </p:nvPicPr>
        <p:blipFill>
          <a:blip r:embed="rId3"/>
          <a:stretch>
            <a:fillRect/>
          </a:stretch>
        </p:blipFill>
        <p:spPr>
          <a:xfrm>
            <a:off x="1473200" y="1682289"/>
            <a:ext cx="9525000" cy="952501"/>
          </a:xfrm>
          <a:prstGeom prst="rect">
            <a:avLst/>
          </a:prstGeom>
          <a:ln w="12700">
            <a:miter lim="400000"/>
          </a:ln>
        </p:spPr>
      </p:pic>
      <p:pic>
        <p:nvPicPr>
          <p:cNvPr id="406" name="Picture 3" descr="Picture 3"/>
          <p:cNvPicPr>
            <a:picLocks noChangeAspect="1"/>
          </p:cNvPicPr>
          <p:nvPr/>
        </p:nvPicPr>
        <p:blipFill>
          <a:blip r:embed="rId4"/>
          <a:stretch>
            <a:fillRect/>
          </a:stretch>
        </p:blipFill>
        <p:spPr>
          <a:xfrm>
            <a:off x="193387" y="2536048"/>
            <a:ext cx="11910484" cy="1619251"/>
          </a:xfrm>
          <a:prstGeom prst="rect">
            <a:avLst/>
          </a:prstGeom>
          <a:ln w="12700">
            <a:miter lim="400000"/>
          </a:ln>
        </p:spPr>
      </p:pic>
      <p:pic>
        <p:nvPicPr>
          <p:cNvPr id="3" name="Picture 2">
            <a:extLst>
              <a:ext uri="{FF2B5EF4-FFF2-40B4-BE49-F238E27FC236}">
                <a16:creationId xmlns:a16="http://schemas.microsoft.com/office/drawing/2014/main" id="{D191989C-4B13-9149-828D-6F5542F66934}"/>
              </a:ext>
            </a:extLst>
          </p:cNvPr>
          <p:cNvPicPr>
            <a:picLocks noChangeAspect="1"/>
          </p:cNvPicPr>
          <p:nvPr/>
        </p:nvPicPr>
        <p:blipFill>
          <a:blip r:embed="rId5"/>
          <a:stretch>
            <a:fillRect/>
          </a:stretch>
        </p:blipFill>
        <p:spPr>
          <a:xfrm>
            <a:off x="1103890" y="1394639"/>
            <a:ext cx="10198761" cy="1157230"/>
          </a:xfrm>
          <a:prstGeom prst="rect">
            <a:avLst/>
          </a:prstGeom>
        </p:spPr>
      </p:pic>
      <p:sp>
        <p:nvSpPr>
          <p:cNvPr id="11" name="Content Placeholder 2">
            <a:extLst>
              <a:ext uri="{FF2B5EF4-FFF2-40B4-BE49-F238E27FC236}">
                <a16:creationId xmlns:a16="http://schemas.microsoft.com/office/drawing/2014/main" id="{2A1022F4-89FA-C541-9036-B944A1FDF1C7}"/>
              </a:ext>
            </a:extLst>
          </p:cNvPr>
          <p:cNvSpPr txBox="1">
            <a:spLocks/>
          </p:cNvSpPr>
          <p:nvPr/>
        </p:nvSpPr>
        <p:spPr>
          <a:xfrm>
            <a:off x="617236" y="1141656"/>
            <a:ext cx="10957526"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spcBef>
                <a:spcPts val="800"/>
              </a:spcBef>
              <a:buSzTx/>
              <a:buFontTx/>
              <a:buNone/>
              <a:defRPr sz="2240">
                <a:latin typeface="Skia Regular"/>
                <a:ea typeface="Skia Regular"/>
                <a:cs typeface="Skia Regular"/>
                <a:sym typeface="Skia Regular"/>
              </a:defRPr>
            </a:pPr>
            <a:r>
              <a:rPr lang="en-US" sz="4400" dirty="0">
                <a:solidFill>
                  <a:schemeClr val="tx1"/>
                </a:solidFill>
                <a:latin typeface="Arial" panose="020B0604020202020204" pitchFamily="34" charset="0"/>
                <a:ea typeface="Skia Regular"/>
                <a:cs typeface="Arial" panose="020B0604020202020204" pitchFamily="34" charset="0"/>
                <a:sym typeface="Skia Regular"/>
              </a:rPr>
              <a:t>Your Company Logo or Brand Goes Here</a:t>
            </a:r>
          </a:p>
        </p:txBody>
      </p:sp>
      <p:pic>
        <p:nvPicPr>
          <p:cNvPr id="4" name="Picture 3">
            <a:extLst>
              <a:ext uri="{FF2B5EF4-FFF2-40B4-BE49-F238E27FC236}">
                <a16:creationId xmlns:a16="http://schemas.microsoft.com/office/drawing/2014/main" id="{CF1D07D6-9A99-8B46-96DC-386562DBBF4C}"/>
              </a:ext>
            </a:extLst>
          </p:cNvPr>
          <p:cNvPicPr>
            <a:picLocks noChangeAspect="1"/>
          </p:cNvPicPr>
          <p:nvPr/>
        </p:nvPicPr>
        <p:blipFill>
          <a:blip r:embed="rId6"/>
          <a:stretch>
            <a:fillRect/>
          </a:stretch>
        </p:blipFill>
        <p:spPr>
          <a:xfrm>
            <a:off x="246016" y="1989649"/>
            <a:ext cx="11805225" cy="1975349"/>
          </a:xfrm>
          <a:prstGeom prst="rect">
            <a:avLst/>
          </a:prstGeom>
        </p:spPr>
      </p:pic>
      <p:sp>
        <p:nvSpPr>
          <p:cNvPr id="12" name="Content Placeholder 2">
            <a:extLst>
              <a:ext uri="{FF2B5EF4-FFF2-40B4-BE49-F238E27FC236}">
                <a16:creationId xmlns:a16="http://schemas.microsoft.com/office/drawing/2014/main" id="{FD772C93-3CC5-B549-9473-DC594D59C8F7}"/>
              </a:ext>
            </a:extLst>
          </p:cNvPr>
          <p:cNvSpPr txBox="1">
            <a:spLocks/>
          </p:cNvSpPr>
          <p:nvPr/>
        </p:nvSpPr>
        <p:spPr>
          <a:xfrm>
            <a:off x="193387" y="3253809"/>
            <a:ext cx="11910484"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1800" b="1" dirty="0">
                <a:solidFill>
                  <a:schemeClr val="bg1"/>
                </a:solidFill>
                <a:latin typeface="Arial" panose="020B0604020202020204" pitchFamily="34" charset="0"/>
                <a:ea typeface="Skia Regular"/>
                <a:cs typeface="Arial" panose="020B0604020202020204" pitchFamily="34" charset="0"/>
                <a:sym typeface="Skia Regular"/>
              </a:rPr>
              <a:t>With product link or broadcasting streaming schedule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1800" b="1" dirty="0">
                <a:solidFill>
                  <a:schemeClr val="bg1"/>
                </a:solidFill>
                <a:latin typeface="Arial" panose="020B0604020202020204" pitchFamily="34" charset="0"/>
                <a:ea typeface="Skia Regular"/>
                <a:cs typeface="Arial" panose="020B0604020202020204" pitchFamily="34" charset="0"/>
                <a:sym typeface="Skia Regular"/>
              </a:rPr>
              <a:t>“We are Live Fridays or Everyday at 4PM” </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endParaRPr lang="en-US" sz="1800" b="1" dirty="0">
              <a:solidFill>
                <a:schemeClr val="bg1"/>
              </a:solidFill>
              <a:latin typeface="Arial" panose="020B0604020202020204" pitchFamily="34" charset="0"/>
              <a:ea typeface="Skia Regular"/>
              <a:cs typeface="Arial" panose="020B0604020202020204" pitchFamily="34" charset="0"/>
              <a:sym typeface="Skia Regular"/>
            </a:endParaRPr>
          </a:p>
        </p:txBody>
      </p:sp>
      <p:sp>
        <p:nvSpPr>
          <p:cNvPr id="13" name="Rectangle 4">
            <a:extLst>
              <a:ext uri="{FF2B5EF4-FFF2-40B4-BE49-F238E27FC236}">
                <a16:creationId xmlns:a16="http://schemas.microsoft.com/office/drawing/2014/main" id="{61DF9BDA-9EAF-DA4E-89C3-0C03FCF777A0}"/>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958615737"/>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3A7EA3-73DF-C440-BC76-71BFBC975B48}"/>
              </a:ext>
            </a:extLst>
          </p:cNvPr>
          <p:cNvSpPr/>
          <p:nvPr/>
        </p:nvSpPr>
        <p:spPr>
          <a:xfrm>
            <a:off x="850706" y="881254"/>
            <a:ext cx="10808676" cy="5107873"/>
          </a:xfrm>
          <a:prstGeom prst="rect">
            <a:avLst/>
          </a:prstGeom>
        </p:spPr>
        <p:txBody>
          <a:bodyPr wrap="square">
            <a:spAutoFit/>
          </a:bodyPr>
          <a:lstStyle/>
          <a:p>
            <a:pPr>
              <a:lnSpc>
                <a:spcPct val="150000"/>
              </a:lnSpc>
            </a:pPr>
            <a:r>
              <a:rPr lang="en-US" sz="2200" b="1" dirty="0">
                <a:solidFill>
                  <a:schemeClr val="bg1"/>
                </a:solidFill>
                <a:latin typeface="Arial" panose="020B0604020202020204" pitchFamily="34" charset="0"/>
                <a:cs typeface="Arial" panose="020B0604020202020204" pitchFamily="34" charset="0"/>
              </a:rPr>
              <a:t>Problem for All Website “Spaces”</a:t>
            </a:r>
            <a:r>
              <a:rPr lang="en-US" sz="2200" dirty="0">
                <a:solidFill>
                  <a:schemeClr val="bg1"/>
                </a:solidFill>
                <a:latin typeface="Arial" panose="020B0604020202020204" pitchFamily="34" charset="0"/>
                <a:cs typeface="Arial" panose="020B0604020202020204" pitchFamily="34" charset="0"/>
              </a:rPr>
              <a:t> - </a:t>
            </a:r>
            <a:r>
              <a:rPr lang="en-US" sz="2200" b="1" dirty="0">
                <a:solidFill>
                  <a:schemeClr val="bg1"/>
                </a:solidFill>
                <a:latin typeface="Arial" panose="020B0604020202020204" pitchFamily="34" charset="0"/>
                <a:cs typeface="Arial" panose="020B0604020202020204" pitchFamily="34" charset="0"/>
              </a:rPr>
              <a:t>“If your competitors give viewers a better reason to visit their website, </a:t>
            </a:r>
            <a:r>
              <a:rPr lang="en-US" sz="2200" b="1" i="1" u="sng" dirty="0">
                <a:solidFill>
                  <a:schemeClr val="bg1"/>
                </a:solidFill>
                <a:latin typeface="Arial" panose="020B0604020202020204" pitchFamily="34" charset="0"/>
                <a:cs typeface="Arial" panose="020B0604020202020204" pitchFamily="34" charset="0"/>
              </a:rPr>
              <a:t>they will go there and even again. And, they may never ever back to your website.”</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b="1" dirty="0">
                <a:solidFill>
                  <a:schemeClr val="bg1"/>
                </a:solidFill>
                <a:latin typeface="Arial" panose="020B0604020202020204" pitchFamily="34" charset="0"/>
                <a:cs typeface="Arial" panose="020B0604020202020204" pitchFamily="34" charset="0"/>
              </a:rPr>
              <a:t>Solution</a:t>
            </a:r>
            <a:r>
              <a:rPr lang="en-US" sz="2200" dirty="0">
                <a:solidFill>
                  <a:schemeClr val="bg1"/>
                </a:solidFill>
                <a:latin typeface="Arial" panose="020B0604020202020204" pitchFamily="34" charset="0"/>
                <a:cs typeface="Arial" panose="020B0604020202020204" pitchFamily="34" charset="0"/>
              </a:rPr>
              <a:t> – For any solution ”spaces” build live and ondemand video and content network with virtual demonstration events and more </a:t>
            </a:r>
            <a:r>
              <a:rPr lang="en-US" sz="2200" b="1" dirty="0">
                <a:solidFill>
                  <a:schemeClr val="bg1"/>
                </a:solidFill>
                <a:latin typeface="Arial" panose="020B0604020202020204" pitchFamily="34" charset="0"/>
                <a:cs typeface="Arial" panose="020B0604020202020204" pitchFamily="34" charset="0"/>
              </a:rPr>
              <a:t>to </a:t>
            </a:r>
            <a:r>
              <a:rPr lang="en-US" sz="2200" b="1" i="1" dirty="0">
                <a:solidFill>
                  <a:schemeClr val="bg1"/>
                </a:solidFill>
                <a:latin typeface="Arial" panose="020B0604020202020204" pitchFamily="34" charset="0"/>
                <a:cs typeface="Arial" panose="020B0604020202020204" pitchFamily="34" charset="0"/>
              </a:rPr>
              <a:t>show viewers what it will be like when the do come and all the fun things they have as well.</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dirty="0">
                <a:solidFill>
                  <a:schemeClr val="bg1"/>
                </a:solidFill>
                <a:latin typeface="Arial" panose="020B0604020202020204" pitchFamily="34" charset="0"/>
                <a:cs typeface="Arial" panose="020B0604020202020204" pitchFamily="34" charset="0"/>
              </a:rPr>
              <a:t>Let’s see what the solution can look like !</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5EE2E9D-6435-2444-A41D-16494ABF9AE1}"/>
              </a:ext>
            </a:extLst>
          </p:cNvPr>
          <p:cNvSpPr/>
          <p:nvPr/>
        </p:nvSpPr>
        <p:spPr>
          <a:xfrm>
            <a:off x="703383" y="373423"/>
            <a:ext cx="11043139" cy="507831"/>
          </a:xfrm>
          <a:prstGeom prst="rect">
            <a:avLst/>
          </a:prstGeom>
        </p:spPr>
        <p:txBody>
          <a:bodyPr wrap="square">
            <a:spAutoFit/>
          </a:bodyPr>
          <a:lstStyle/>
          <a:p>
            <a:pPr algn="ct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“What is the Problem and What is the solution.”</a:t>
            </a:r>
            <a:endParaRPr lang="en-US"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6F0DF0AE-C4AD-7549-BA08-CC4BFB73FF34}"/>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8866398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ontent Placeholder 2"/>
          <p:cNvSpPr txBox="1">
            <a:spLocks noGrp="1"/>
          </p:cNvSpPr>
          <p:nvPr>
            <p:ph type="body" sz="quarter" idx="1"/>
          </p:nvPr>
        </p:nvSpPr>
        <p:spPr>
          <a:xfrm>
            <a:off x="1477109" y="249277"/>
            <a:ext cx="10134780" cy="952501"/>
          </a:xfrm>
          <a:prstGeom prst="rect">
            <a:avLst/>
          </a:prstGeom>
        </p:spPr>
        <p:txBody>
          <a:bodyPr>
            <a:normAutofit/>
          </a:bodyPr>
          <a:lstStyle/>
          <a:p>
            <a:pPr marL="0" indent="0" defTabSz="731520">
              <a:spcBef>
                <a:spcPts val="800"/>
              </a:spcBef>
              <a:buSzTx/>
              <a:buFontTx/>
              <a:buNone/>
              <a:defRPr sz="2240">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”Buy Now Button”</a:t>
            </a:r>
            <a:endParaRPr sz="2800" b="1" dirty="0">
              <a:latin typeface="Arial" panose="020B0604020202020204" pitchFamily="34" charset="0"/>
              <a:cs typeface="Arial" panose="020B0604020202020204" pitchFamily="34" charset="0"/>
            </a:endParaRPr>
          </a:p>
        </p:txBody>
      </p:sp>
      <p:sp>
        <p:nvSpPr>
          <p:cNvPr id="404" name="Rectangle 5"/>
          <p:cNvSpPr txBox="1"/>
          <p:nvPr/>
        </p:nvSpPr>
        <p:spPr>
          <a:xfrm>
            <a:off x="836159" y="635190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atin typeface="Arial"/>
                <a:ea typeface="Arial"/>
                <a:cs typeface="Arial"/>
                <a:sym typeface="Arial"/>
              </a:defRPr>
            </a:lvl1pPr>
          </a:lstStyle>
          <a:p>
            <a:r>
              <a:rPr dirty="0"/>
              <a:t>© </a:t>
            </a:r>
            <a:r>
              <a:rPr lang="en-US" dirty="0"/>
              <a:t>SocialStreamingTV.com</a:t>
            </a:r>
            <a:endParaRPr dirty="0"/>
          </a:p>
        </p:txBody>
      </p:sp>
      <p:pic>
        <p:nvPicPr>
          <p:cNvPr id="7" name="Picture 6" descr="Graphical user interface, text&#10;&#10;Description automatically generated">
            <a:extLst>
              <a:ext uri="{FF2B5EF4-FFF2-40B4-BE49-F238E27FC236}">
                <a16:creationId xmlns:a16="http://schemas.microsoft.com/office/drawing/2014/main" id="{C55CC2C6-BC65-9840-8FCC-6AD525D40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96" y="808892"/>
            <a:ext cx="9257488" cy="2976522"/>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77F4703-4938-6D41-8F92-367638C8E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086" y="1778431"/>
            <a:ext cx="5891118" cy="4346336"/>
          </a:xfrm>
          <a:prstGeom prst="rect">
            <a:avLst/>
          </a:prstGeom>
        </p:spPr>
      </p:pic>
      <p:sp>
        <p:nvSpPr>
          <p:cNvPr id="12" name="Content Placeholder 2">
            <a:extLst>
              <a:ext uri="{FF2B5EF4-FFF2-40B4-BE49-F238E27FC236}">
                <a16:creationId xmlns:a16="http://schemas.microsoft.com/office/drawing/2014/main" id="{FD772C93-3CC5-B549-9473-DC594D59C8F7}"/>
              </a:ext>
            </a:extLst>
          </p:cNvPr>
          <p:cNvSpPr txBox="1">
            <a:spLocks/>
          </p:cNvSpPr>
          <p:nvPr/>
        </p:nvSpPr>
        <p:spPr>
          <a:xfrm>
            <a:off x="1145250" y="2816472"/>
            <a:ext cx="4132179" cy="2724527"/>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Add </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Custom Message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“Buy Now Buttons”</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Or Banners</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with links to any page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endParaRPr lang="en-US" sz="2700" dirty="0">
              <a:solidFill>
                <a:schemeClr val="tx1"/>
              </a:solidFill>
              <a:latin typeface="Arial" panose="020B0604020202020204" pitchFamily="34" charset="0"/>
              <a:ea typeface="Skia Regular"/>
              <a:cs typeface="Arial" panose="020B0604020202020204" pitchFamily="34" charset="0"/>
              <a:sym typeface="Skia Regular"/>
            </a:endParaRPr>
          </a:p>
        </p:txBody>
      </p:sp>
      <p:sp>
        <p:nvSpPr>
          <p:cNvPr id="9" name="Rectangle 4">
            <a:extLst>
              <a:ext uri="{FF2B5EF4-FFF2-40B4-BE49-F238E27FC236}">
                <a16:creationId xmlns:a16="http://schemas.microsoft.com/office/drawing/2014/main" id="{320A5AE2-EA0F-AA43-A763-128D005AC2A6}"/>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094140373"/>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9944920-636C-6541-80D2-43ADD2B13F12}"/>
              </a:ext>
            </a:extLst>
          </p:cNvPr>
          <p:cNvSpPr txBox="1">
            <a:spLocks/>
          </p:cNvSpPr>
          <p:nvPr/>
        </p:nvSpPr>
        <p:spPr>
          <a:xfrm>
            <a:off x="229533" y="2871593"/>
            <a:ext cx="11732929" cy="3559923"/>
          </a:xfrm>
          <a:prstGeom prst="rect">
            <a:avLst/>
          </a:prstGeom>
          <a:solidFill>
            <a:srgbClr val="002060">
              <a:alpha val="65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sym typeface="Skia Regular"/>
              </a:rPr>
              <a:t>“Our association members are heavily experienced technology industry consultants and channel sales partners that have compared all the best and affordable vendors against one another before recommending one or two to their business clients who view them as trusted advisors”, stated </a:t>
            </a:r>
            <a:r>
              <a:rPr lang="en-US" sz="2100" b="1" dirty="0">
                <a:latin typeface="Arial" panose="020B0604020202020204" pitchFamily="34" charset="0"/>
                <a:cs typeface="Arial" panose="020B0604020202020204" pitchFamily="34" charset="0"/>
                <a:sym typeface="Skia Regular"/>
              </a:rPr>
              <a:t>Telecom Association’s Executive Director, Dan Baldwin. </a:t>
            </a:r>
            <a:r>
              <a:rPr lang="en-US" sz="2100" dirty="0">
                <a:latin typeface="Arial" panose="020B0604020202020204" pitchFamily="34" charset="0"/>
                <a:cs typeface="Arial" panose="020B0604020202020204" pitchFamily="34" charset="0"/>
                <a:sym typeface="Skia Regular"/>
              </a:rPr>
              <a:t>“They know which vendors to watch out for and which ones to recommend so having them review SocialStreamingTV.com as the “Best" means </a:t>
            </a:r>
            <a:r>
              <a:rPr lang="en-US" sz="2100" b="1" u="sng" dirty="0">
                <a:latin typeface="Arial" panose="020B0604020202020204" pitchFamily="34" charset="0"/>
                <a:cs typeface="Arial" panose="020B0604020202020204" pitchFamily="34" charset="0"/>
                <a:sym typeface="Skia Regular"/>
              </a:rPr>
              <a:t>SocialStreamingTV.com is both trusted provider and proven in the LiveStreaming and Virtual Events category.”</a:t>
            </a:r>
            <a:endParaRPr lang="en-US" sz="2100" b="1" u="sng" dirty="0">
              <a:latin typeface="Arial" panose="020B0604020202020204" pitchFamily="34" charset="0"/>
              <a:ea typeface="Skia Regular"/>
              <a:cs typeface="Arial" panose="020B0604020202020204" pitchFamily="34" charset="0"/>
              <a:sym typeface="Skia Regular"/>
            </a:endParaRPr>
          </a:p>
        </p:txBody>
      </p:sp>
      <p:pic>
        <p:nvPicPr>
          <p:cNvPr id="12" name="Picture 11" descr="A screenshot of a computer&#10;&#10;Description automatically generated with low confidence">
            <a:extLst>
              <a:ext uri="{FF2B5EF4-FFF2-40B4-BE49-F238E27FC236}">
                <a16:creationId xmlns:a16="http://schemas.microsoft.com/office/drawing/2014/main" id="{E0928879-DE7C-AD46-AEF1-6E956E18BB28}"/>
              </a:ext>
            </a:extLst>
          </p:cNvPr>
          <p:cNvPicPr>
            <a:picLocks noChangeAspect="1"/>
          </p:cNvPicPr>
          <p:nvPr/>
        </p:nvPicPr>
        <p:blipFill>
          <a:blip r:embed="rId2"/>
          <a:stretch>
            <a:fillRect/>
          </a:stretch>
        </p:blipFill>
        <p:spPr>
          <a:xfrm>
            <a:off x="603515" y="1047289"/>
            <a:ext cx="10984967" cy="1750110"/>
          </a:xfrm>
          <a:prstGeom prst="rect">
            <a:avLst/>
          </a:prstGeom>
        </p:spPr>
      </p:pic>
      <p:sp>
        <p:nvSpPr>
          <p:cNvPr id="6" name="Rectangle 4">
            <a:extLst>
              <a:ext uri="{FF2B5EF4-FFF2-40B4-BE49-F238E27FC236}">
                <a16:creationId xmlns:a16="http://schemas.microsoft.com/office/drawing/2014/main" id="{B74F6BF6-6E5F-7D4F-B4E2-EDE4767943A0}"/>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5" name="Rectangle 5">
            <a:extLst>
              <a:ext uri="{FF2B5EF4-FFF2-40B4-BE49-F238E27FC236}">
                <a16:creationId xmlns:a16="http://schemas.microsoft.com/office/drawing/2014/main" id="{5075344F-3AEA-E745-873C-FC9246FF7BF7}"/>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 References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6264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9944920-636C-6541-80D2-43ADD2B13F12}"/>
              </a:ext>
            </a:extLst>
          </p:cNvPr>
          <p:cNvSpPr txBox="1">
            <a:spLocks/>
          </p:cNvSpPr>
          <p:nvPr/>
        </p:nvSpPr>
        <p:spPr>
          <a:xfrm>
            <a:off x="733918" y="699047"/>
            <a:ext cx="11085529" cy="5139045"/>
          </a:xfrm>
          <a:prstGeom prst="rect">
            <a:avLst/>
          </a:prstGeom>
          <a:solidFill>
            <a:srgbClr val="002060">
              <a:alpha val="65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1600" dirty="0">
                <a:latin typeface="Arial" panose="020B0604020202020204" pitchFamily="34" charset="0"/>
                <a:cs typeface="Arial" panose="020B0604020202020204" pitchFamily="34" charset="0"/>
                <a:sym typeface="Skia Regular"/>
              </a:rPr>
              <a:t>”We offer hosted and managed Learning Management System solution to help clients organize their own content and to collaborate on developing new training programs, with anytime and anywhere delivery.  We are staging the launch of a new content marketplace, built on SocialStreamingTV.com's award-winning platform, which will </a:t>
            </a:r>
            <a:r>
              <a:rPr lang="en-US" sz="1600" b="1" u="sng" dirty="0">
                <a:latin typeface="Arial" panose="020B0604020202020204" pitchFamily="34" charset="0"/>
                <a:cs typeface="Arial" panose="020B0604020202020204" pitchFamily="34" charset="0"/>
                <a:sym typeface="Skia Regular"/>
              </a:rPr>
              <a:t>give us a seriously great delivery system and a multi-channel method to deliver classes and events in a targeted way, </a:t>
            </a:r>
            <a:r>
              <a:rPr lang="en-US" sz="1600" u="sng" dirty="0">
                <a:latin typeface="Arial" panose="020B0604020202020204" pitchFamily="34" charset="0"/>
                <a:cs typeface="Arial" panose="020B0604020202020204" pitchFamily="34" charset="0"/>
                <a:sym typeface="Skia Regular"/>
              </a:rPr>
              <a:t>with a new level of user engagement</a:t>
            </a:r>
            <a:r>
              <a:rPr lang="en-US" sz="1600" dirty="0">
                <a:latin typeface="Arial" panose="020B0604020202020204" pitchFamily="34" charset="0"/>
                <a:cs typeface="Arial" panose="020B0604020202020204" pitchFamily="34" charset="0"/>
                <a:sym typeface="Skia Regular"/>
              </a:rPr>
              <a:t>. Beyond this innovative platform, </a:t>
            </a:r>
            <a:r>
              <a:rPr lang="en-US" sz="1600" b="1" dirty="0">
                <a:latin typeface="Arial" panose="020B0604020202020204" pitchFamily="34" charset="0"/>
                <a:cs typeface="Arial" panose="020B0604020202020204" pitchFamily="34" charset="0"/>
                <a:sym typeface="Skia Regular"/>
              </a:rPr>
              <a:t>SSTV have provided Eclipse with a high-level of service and partnership.</a:t>
            </a:r>
          </a:p>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1600" dirty="0"/>
              <a:t>”SocialStreamingTV is an innovative virtual events platform that allows me to both livestream and post audio and video content, under my own domain name.  The early use cases are gravitating towards, are based on producing niche events for distinct audiences and enabling small-to-mid-size organizations to communicate with their customers and with each other in unique ways, while remaining in complete control of the advertising messages that are viewed by participants in a way that is not available when streaming to the mainstream platforms.  We is still in the early stages, but looking ahead, I honestly feel that the sky is the limit with my partnership with SocialStreamingTV."</a:t>
            </a:r>
          </a:p>
          <a:p>
            <a:pPr marL="0" indent="0" defTabSz="813816" hangingPunct="1">
              <a:lnSpc>
                <a:spcPct val="150000"/>
              </a:lnSpc>
              <a:spcBef>
                <a:spcPts val="800"/>
              </a:spcBef>
              <a:buSzPct val="100000"/>
              <a:buNone/>
              <a:defRPr sz="1602">
                <a:latin typeface="Skia Regular"/>
                <a:ea typeface="Skia Regular"/>
                <a:cs typeface="Skia Regular"/>
                <a:sym typeface="Skia Regular"/>
              </a:defRPr>
            </a:pPr>
            <a:endParaRPr lang="en-US" sz="1600" b="1" dirty="0">
              <a:latin typeface="Arial" panose="020B0604020202020204" pitchFamily="34" charset="0"/>
              <a:cs typeface="Arial" panose="020B0604020202020204" pitchFamily="34" charset="0"/>
              <a:sym typeface="Skia Regular"/>
            </a:endParaRPr>
          </a:p>
        </p:txBody>
      </p:sp>
      <p:sp>
        <p:nvSpPr>
          <p:cNvPr id="2" name="TextBox 1">
            <a:extLst>
              <a:ext uri="{FF2B5EF4-FFF2-40B4-BE49-F238E27FC236}">
                <a16:creationId xmlns:a16="http://schemas.microsoft.com/office/drawing/2014/main" id="{C6479380-E8BC-4E40-AE76-6D1A0524E4FB}"/>
              </a:ext>
            </a:extLst>
          </p:cNvPr>
          <p:cNvSpPr txBox="1"/>
          <p:nvPr/>
        </p:nvSpPr>
        <p:spPr>
          <a:xfrm>
            <a:off x="-984738" y="293076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7" name="Rectangle 4">
            <a:extLst>
              <a:ext uri="{FF2B5EF4-FFF2-40B4-BE49-F238E27FC236}">
                <a16:creationId xmlns:a16="http://schemas.microsoft.com/office/drawing/2014/main" id="{08522F20-EADC-CD48-88CD-42ADD00A7D53}"/>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3" name="Picture 2">
            <a:extLst>
              <a:ext uri="{FF2B5EF4-FFF2-40B4-BE49-F238E27FC236}">
                <a16:creationId xmlns:a16="http://schemas.microsoft.com/office/drawing/2014/main" id="{DDFCA52A-D294-DA41-8B74-8E6AE5FFB39C}"/>
              </a:ext>
            </a:extLst>
          </p:cNvPr>
          <p:cNvPicPr>
            <a:picLocks noChangeAspect="1"/>
          </p:cNvPicPr>
          <p:nvPr/>
        </p:nvPicPr>
        <p:blipFill>
          <a:blip r:embed="rId2"/>
          <a:stretch>
            <a:fillRect/>
          </a:stretch>
        </p:blipFill>
        <p:spPr>
          <a:xfrm>
            <a:off x="7323647" y="5579934"/>
            <a:ext cx="4495800" cy="838200"/>
          </a:xfrm>
          <a:prstGeom prst="rect">
            <a:avLst/>
          </a:prstGeom>
        </p:spPr>
      </p:pic>
      <p:sp>
        <p:nvSpPr>
          <p:cNvPr id="6" name="Rectangle 5">
            <a:extLst>
              <a:ext uri="{FF2B5EF4-FFF2-40B4-BE49-F238E27FC236}">
                <a16:creationId xmlns:a16="http://schemas.microsoft.com/office/drawing/2014/main" id="{2634AC21-E559-3E46-AD45-F4F38ED603C2}"/>
              </a:ext>
            </a:extLst>
          </p:cNvPr>
          <p:cNvSpPr txBox="1"/>
          <p:nvPr/>
        </p:nvSpPr>
        <p:spPr>
          <a:xfrm>
            <a:off x="1195808" y="284063"/>
            <a:ext cx="611843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 References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144393"/>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21E795-8AF3-564C-B98D-E3DD8F10C090}"/>
              </a:ext>
            </a:extLst>
          </p:cNvPr>
          <p:cNvSpPr/>
          <p:nvPr/>
        </p:nvSpPr>
        <p:spPr>
          <a:xfrm>
            <a:off x="583460" y="607792"/>
            <a:ext cx="6286264" cy="1455014"/>
          </a:xfrm>
          <a:prstGeom prst="rect">
            <a:avLst/>
          </a:prstGeom>
        </p:spPr>
        <p:txBody>
          <a:bodyPr wrap="square">
            <a:spAutoFit/>
          </a:bodyPr>
          <a:lstStyle/>
          <a:p>
            <a:pPr algn="ctr">
              <a:lnSpc>
                <a:spcPct val="200000"/>
              </a:lnSpc>
            </a:pPr>
            <a:r>
              <a:rPr lang="en-US" sz="2400" dirty="0">
                <a:solidFill>
                  <a:schemeClr val="bg1"/>
                </a:solidFill>
                <a:latin typeface="Arial" panose="020B0604020202020204" pitchFamily="34" charset="0"/>
                <a:cs typeface="Arial" panose="020B0604020202020204" pitchFamily="34" charset="0"/>
              </a:rPr>
              <a:t>Named 2021 Visionary Spotlight Awards Winner from CHANNELVision</a:t>
            </a:r>
          </a:p>
        </p:txBody>
      </p:sp>
      <p:sp>
        <p:nvSpPr>
          <p:cNvPr id="4" name="Text Placeholder 3">
            <a:extLst>
              <a:ext uri="{FF2B5EF4-FFF2-40B4-BE49-F238E27FC236}">
                <a16:creationId xmlns:a16="http://schemas.microsoft.com/office/drawing/2014/main" id="{00D6E7C7-DE79-9D4C-843E-60F4DBBDACED}"/>
              </a:ext>
            </a:extLst>
          </p:cNvPr>
          <p:cNvSpPr>
            <a:spLocks noGrp="1"/>
          </p:cNvSpPr>
          <p:nvPr>
            <p:ph type="body" idx="1"/>
          </p:nvPr>
        </p:nvSpPr>
        <p:spPr>
          <a:xfrm>
            <a:off x="583460" y="2196284"/>
            <a:ext cx="6594059" cy="4407022"/>
          </a:xfrm>
        </p:spPr>
        <p:txBody>
          <a:bodyPr>
            <a:normAutofit fontScale="70000" lnSpcReduction="20000"/>
          </a:bodyPr>
          <a:lstStyle/>
          <a:p>
            <a:pPr marL="0" indent="0">
              <a:lnSpc>
                <a:spcPct val="170000"/>
              </a:lnSpc>
              <a:buNone/>
            </a:pPr>
            <a:r>
              <a:rPr lang="en-US" dirty="0"/>
              <a:t>After a long and challenging year dominated by the global pandemic, ChannelVision is honored to announce the 2021 Visionary Spotlight Award winners. This year’s winners demonstrated a unique ability to navigate change, adapt to shifting buying patterns and stay afloat despite widespread shutdowns and turmoil. “On behalf of ChannelVision, </a:t>
            </a:r>
            <a:r>
              <a:rPr lang="en-US" b="1" dirty="0"/>
              <a:t>I would like to congratulate VSA winner Social Streaming TV Winner in Content Delivery and Enablement,”</a:t>
            </a:r>
            <a:r>
              <a:rPr lang="en-US" dirty="0"/>
              <a:t> said Beka Business Media President and CEO Berge Kaprelian. “The companies on this year’s list are highly resilient and resourceful, having made it through the pandemic while remaining on the cutting edge of innovation.”</a:t>
            </a:r>
          </a:p>
        </p:txBody>
      </p:sp>
      <p:pic>
        <p:nvPicPr>
          <p:cNvPr id="6" name="Picture 5" descr="Text, logo, company name&#10;&#10;Description automatically generated">
            <a:extLst>
              <a:ext uri="{FF2B5EF4-FFF2-40B4-BE49-F238E27FC236}">
                <a16:creationId xmlns:a16="http://schemas.microsoft.com/office/drawing/2014/main" id="{DB3A2A28-6D7E-E44D-B8F7-7E902B4AB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519" y="474314"/>
            <a:ext cx="4983773" cy="5456241"/>
          </a:xfrm>
          <a:prstGeom prst="rect">
            <a:avLst/>
          </a:prstGeom>
        </p:spPr>
      </p:pic>
      <p:sp>
        <p:nvSpPr>
          <p:cNvPr id="5" name="Rectangle 4">
            <a:extLst>
              <a:ext uri="{FF2B5EF4-FFF2-40B4-BE49-F238E27FC236}">
                <a16:creationId xmlns:a16="http://schemas.microsoft.com/office/drawing/2014/main" id="{A6E66943-C382-0C4E-99F3-D77E3F942816}"/>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7" name="Rectangle 5">
            <a:extLst>
              <a:ext uri="{FF2B5EF4-FFF2-40B4-BE49-F238E27FC236}">
                <a16:creationId xmlns:a16="http://schemas.microsoft.com/office/drawing/2014/main" id="{7215C6AB-A37F-7845-A513-01E48D2C07FA}"/>
              </a:ext>
            </a:extLst>
          </p:cNvPr>
          <p:cNvSpPr txBox="1"/>
          <p:nvPr/>
        </p:nvSpPr>
        <p:spPr>
          <a:xfrm>
            <a:off x="1301440" y="254694"/>
            <a:ext cx="812088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0611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ocial Virtual Event Management Platform"/>
          <p:cNvSpPr txBox="1">
            <a:spLocks noGrp="1"/>
          </p:cNvSpPr>
          <p:nvPr>
            <p:ph type="body" idx="1"/>
          </p:nvPr>
        </p:nvSpPr>
        <p:spPr>
          <a:xfrm>
            <a:off x="501502" y="3057747"/>
            <a:ext cx="11188995" cy="3110994"/>
          </a:xfrm>
          <a:prstGeom prst="rect">
            <a:avLst/>
          </a:prstGeom>
        </p:spPr>
        <p:txBody>
          <a:bodyPr>
            <a:noAutofit/>
          </a:bodyPr>
          <a:lstStyle>
            <a:lvl1pPr>
              <a:defRPr>
                <a:latin typeface="Skia Regular"/>
                <a:ea typeface="Skia Regular"/>
                <a:cs typeface="Skia Regular"/>
                <a:sym typeface="Skia Regular"/>
              </a:defRPr>
            </a:lvl1pPr>
          </a:lstStyle>
          <a:p>
            <a:pPr marL="0" indent="0">
              <a:buNone/>
            </a:pPr>
            <a:r>
              <a:rPr lang="en-US" sz="1800" u="sng"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TMC</a:t>
            </a:r>
            <a:r>
              <a:rPr lang="en-US" sz="1800" dirty="0">
                <a:solidFill>
                  <a:schemeClr val="bg1"/>
                </a:solidFill>
                <a:latin typeface="Arial" panose="020B0604020202020204" pitchFamily="34" charset="0"/>
                <a:cs typeface="Arial" panose="020B0604020202020204" pitchFamily="34" charset="0"/>
              </a:rPr>
              <a:t>, a global, integrated media company, has awarded </a:t>
            </a:r>
            <a:r>
              <a:rPr lang="en-US" sz="1800" b="1" dirty="0">
                <a:solidFill>
                  <a:schemeClr val="bg1"/>
                </a:solidFill>
                <a:latin typeface="Arial" panose="020B0604020202020204" pitchFamily="34" charset="0"/>
                <a:cs typeface="Arial" panose="020B0604020202020204" pitchFamily="34" charset="0"/>
              </a:rPr>
              <a:t>SocialStreamingTV</a:t>
            </a:r>
            <a:r>
              <a:rPr lang="en-US" sz="1800" dirty="0">
                <a:solidFill>
                  <a:schemeClr val="bg1"/>
                </a:solidFill>
                <a:latin typeface="Arial" panose="020B0604020202020204" pitchFamily="34" charset="0"/>
                <a:cs typeface="Arial" panose="020B0604020202020204" pitchFamily="34" charset="0"/>
              </a:rPr>
              <a:t> a 2021 Product of the Year Award, presented by Cloud Computing Magazine. "SocialStreamingTV integrates critical social, live streaming, event technology into one easy, fast and fun delivery solution for nearly any organization.  From channel partner programs, education delivery solutions, virtual churches, global ecommerce platforms and others use SocialStreamingTV to accelerate their performance and engage their audiences, noted Thomas B. Cross CEO SSTV.  </a:t>
            </a:r>
            <a:r>
              <a:rPr lang="en-US" sz="1800" b="1" dirty="0">
                <a:solidFill>
                  <a:schemeClr val="bg1"/>
                </a:solidFill>
                <a:latin typeface="Arial" panose="020B0604020202020204" pitchFamily="34" charset="0"/>
                <a:cs typeface="Arial" panose="020B0604020202020204" pitchFamily="34" charset="0"/>
              </a:rPr>
              <a:t>“Congratulations to SocialStreamingTV for being honored with a Cloud Computing Product of the Year Award,” said </a:t>
            </a:r>
            <a:r>
              <a:rPr lang="en-US" sz="1800" b="1" u="sng"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Rich Tehrani</a:t>
            </a:r>
            <a:r>
              <a:rPr lang="en-US" sz="1800" b="1" dirty="0">
                <a:solidFill>
                  <a:schemeClr val="bg1"/>
                </a:solidFill>
                <a:latin typeface="Arial" panose="020B0604020202020204" pitchFamily="34" charset="0"/>
                <a:cs typeface="Arial" panose="020B0604020202020204" pitchFamily="34" charset="0"/>
              </a:rPr>
              <a:t>, CEO, TMC. “SocialStreamingTV is truly an innovative product and is amongst the best solutions available within the past twelve months that facilitates business-transforming cloud computing and communications. I look forward to continued excellence from SocialStreamingTV in 2021 and beyond.”</a:t>
            </a:r>
          </a:p>
        </p:txBody>
      </p:sp>
      <p:sp>
        <p:nvSpPr>
          <p:cNvPr id="9" name="Rectangle 8">
            <a:extLst>
              <a:ext uri="{FF2B5EF4-FFF2-40B4-BE49-F238E27FC236}">
                <a16:creationId xmlns:a16="http://schemas.microsoft.com/office/drawing/2014/main" id="{9C21E795-8AF3-564C-B98D-E3DD8F10C090}"/>
              </a:ext>
            </a:extLst>
          </p:cNvPr>
          <p:cNvSpPr/>
          <p:nvPr/>
        </p:nvSpPr>
        <p:spPr>
          <a:xfrm>
            <a:off x="1043521" y="777914"/>
            <a:ext cx="7235729" cy="2854371"/>
          </a:xfrm>
          <a:prstGeom prst="rect">
            <a:avLst/>
          </a:prstGeom>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Cloud Computing Magazine Names SocialStreamingTV 2021 Product of the Year Award Winner</a:t>
            </a:r>
            <a:endParaRPr lang="en-US" sz="2400"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algn="ctr"/>
            <a:r>
              <a:rPr lang="en-US" sz="2400" b="1" i="1" dirty="0">
                <a:solidFill>
                  <a:schemeClr val="bg1"/>
                </a:solidFill>
                <a:latin typeface="Arial" panose="020B0604020202020204" pitchFamily="34" charset="0"/>
                <a:cs typeface="Arial" panose="020B0604020202020204" pitchFamily="34" charset="0"/>
              </a:rPr>
              <a:t>SocialStreamingTV Recognized </a:t>
            </a:r>
          </a:p>
          <a:p>
            <a:pPr algn="ctr"/>
            <a:r>
              <a:rPr lang="en-US" sz="2400" b="1" i="1" dirty="0">
                <a:solidFill>
                  <a:schemeClr val="bg1"/>
                </a:solidFill>
                <a:latin typeface="Arial" panose="020B0604020202020204" pitchFamily="34" charset="0"/>
                <a:cs typeface="Arial" panose="020B0604020202020204" pitchFamily="34" charset="0"/>
              </a:rPr>
              <a:t>for Exceptional Innovation </a:t>
            </a:r>
            <a:endParaRPr lang="en-US" sz="2400" dirty="0">
              <a:solidFill>
                <a:schemeClr val="bg1"/>
              </a:solidFill>
              <a:latin typeface="Arial" panose="020B0604020202020204" pitchFamily="34" charset="0"/>
              <a:cs typeface="Arial" panose="020B0604020202020204" pitchFamily="34" charset="0"/>
            </a:endParaRPr>
          </a:p>
          <a:p>
            <a:pPr algn="ctr">
              <a:lnSpc>
                <a:spcPct val="200000"/>
              </a:lnSpc>
            </a:pPr>
            <a:endParaRPr lang="en-US" sz="21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36A861F-2054-A747-94E1-D211A147B54C}"/>
              </a:ext>
            </a:extLst>
          </p:cNvPr>
          <p:cNvPicPr>
            <a:picLocks noChangeAspect="1"/>
          </p:cNvPicPr>
          <p:nvPr/>
        </p:nvPicPr>
        <p:blipFill>
          <a:blip r:embed="rId4"/>
          <a:stretch>
            <a:fillRect/>
          </a:stretch>
        </p:blipFill>
        <p:spPr>
          <a:xfrm>
            <a:off x="7737231" y="689259"/>
            <a:ext cx="3561134" cy="2528133"/>
          </a:xfrm>
          <a:prstGeom prst="rect">
            <a:avLst/>
          </a:prstGeom>
        </p:spPr>
      </p:pic>
      <p:sp>
        <p:nvSpPr>
          <p:cNvPr id="6" name="Rectangle 4">
            <a:extLst>
              <a:ext uri="{FF2B5EF4-FFF2-40B4-BE49-F238E27FC236}">
                <a16:creationId xmlns:a16="http://schemas.microsoft.com/office/drawing/2014/main" id="{80653DDF-60AB-D74A-979E-C710B6084DA7}"/>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7" name="Rectangle 5">
            <a:extLst>
              <a:ext uri="{FF2B5EF4-FFF2-40B4-BE49-F238E27FC236}">
                <a16:creationId xmlns:a16="http://schemas.microsoft.com/office/drawing/2014/main" id="{AD310EEF-603E-DD41-B7A9-B36219EE45CE}"/>
              </a:ext>
            </a:extLst>
          </p:cNvPr>
          <p:cNvSpPr txBox="1"/>
          <p:nvPr/>
        </p:nvSpPr>
        <p:spPr>
          <a:xfrm>
            <a:off x="1301440" y="254694"/>
            <a:ext cx="812088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3784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ocial Virtual Event Management Platform"/>
          <p:cNvSpPr txBox="1">
            <a:spLocks noGrp="1"/>
          </p:cNvSpPr>
          <p:nvPr>
            <p:ph type="body" idx="1"/>
          </p:nvPr>
        </p:nvSpPr>
        <p:spPr>
          <a:xfrm>
            <a:off x="501502" y="4681972"/>
            <a:ext cx="11188995" cy="1636501"/>
          </a:xfrm>
          <a:prstGeom prst="rect">
            <a:avLst/>
          </a:prstGeom>
        </p:spPr>
        <p:txBody>
          <a:bodyPr>
            <a:noAutofit/>
          </a:bodyPr>
          <a:lstStyle>
            <a:lvl1pPr>
              <a:defRPr>
                <a:latin typeface="Skia Regular"/>
                <a:ea typeface="Skia Regular"/>
                <a:cs typeface="Skia Regular"/>
                <a:sym typeface="Skia Regular"/>
              </a:defRPr>
            </a:lvl1pPr>
          </a:lstStyle>
          <a:p>
            <a:pPr marL="0" indent="0" algn="ctr">
              <a:buNone/>
            </a:pPr>
            <a:r>
              <a:rPr lang="en-US" sz="1900" dirty="0">
                <a:latin typeface="Arial" panose="020B0604020202020204" pitchFamily="34" charset="0"/>
                <a:cs typeface="Arial" panose="020B0604020202020204" pitchFamily="34" charset="0"/>
              </a:rPr>
              <a:t>SocialStreamingTV seasoned Cloud Live Video Streaming provider won the distinction as the Best </a:t>
            </a:r>
            <a:r>
              <a:rPr lang="en-US" sz="1900" u="sng" dirty="0">
                <a:latin typeface="Arial" panose="020B0604020202020204" pitchFamily="34" charset="0"/>
                <a:cs typeface="Arial" panose="020B0604020202020204" pitchFamily="34" charset="0"/>
              </a:rPr>
              <a:t>Live Streaming</a:t>
            </a:r>
            <a:r>
              <a:rPr lang="en-US" sz="1900" dirty="0">
                <a:latin typeface="Arial" panose="020B0604020202020204" pitchFamily="34" charset="0"/>
                <a:cs typeface="Arial" panose="020B0604020202020204" pitchFamily="34" charset="0"/>
              </a:rPr>
              <a:t> provider in the industry as determined by validated 2021 reviews from the 3,800 members of Telecom Association, a professional membership organization of telecom and technology consultants, agents, brokers and sales partners.</a:t>
            </a:r>
          </a:p>
        </p:txBody>
      </p:sp>
      <p:pic>
        <p:nvPicPr>
          <p:cNvPr id="5" name="Picture 4" descr="Calendar&#10;&#10;Description automatically generated">
            <a:extLst>
              <a:ext uri="{FF2B5EF4-FFF2-40B4-BE49-F238E27FC236}">
                <a16:creationId xmlns:a16="http://schemas.microsoft.com/office/drawing/2014/main" id="{624A32FB-B62C-2443-902D-B8226A83D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441" y="127382"/>
            <a:ext cx="2833911" cy="1754326"/>
          </a:xfrm>
          <a:prstGeom prst="rect">
            <a:avLst/>
          </a:prstGeom>
        </p:spPr>
      </p:pic>
      <p:pic>
        <p:nvPicPr>
          <p:cNvPr id="7" name="Picture 6" descr="Logo&#10;&#10;Description automatically generated">
            <a:extLst>
              <a:ext uri="{FF2B5EF4-FFF2-40B4-BE49-F238E27FC236}">
                <a16:creationId xmlns:a16="http://schemas.microsoft.com/office/drawing/2014/main" id="{7A7489C5-0AAA-8E45-A5D0-0F1CACC32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1" y="777914"/>
            <a:ext cx="3907820" cy="3934047"/>
          </a:xfrm>
          <a:prstGeom prst="rect">
            <a:avLst/>
          </a:prstGeom>
        </p:spPr>
      </p:pic>
      <p:sp>
        <p:nvSpPr>
          <p:cNvPr id="9" name="Rectangle 8">
            <a:extLst>
              <a:ext uri="{FF2B5EF4-FFF2-40B4-BE49-F238E27FC236}">
                <a16:creationId xmlns:a16="http://schemas.microsoft.com/office/drawing/2014/main" id="{9C21E795-8AF3-564C-B98D-E3DD8F10C090}"/>
              </a:ext>
            </a:extLst>
          </p:cNvPr>
          <p:cNvSpPr/>
          <p:nvPr/>
        </p:nvSpPr>
        <p:spPr>
          <a:xfrm>
            <a:off x="3904268" y="1778098"/>
            <a:ext cx="7977614" cy="2577372"/>
          </a:xfrm>
          <a:prstGeom prst="rect">
            <a:avLst/>
          </a:prstGeom>
        </p:spPr>
        <p:txBody>
          <a:bodyPr wrap="square">
            <a:spAutoFit/>
          </a:bodyPr>
          <a:lstStyle/>
          <a:p>
            <a:pPr algn="ctr">
              <a:lnSpc>
                <a:spcPct val="200000"/>
              </a:lnSpc>
            </a:pPr>
            <a:r>
              <a:rPr lang="en-US" sz="2100" b="1" dirty="0">
                <a:solidFill>
                  <a:schemeClr val="bg1"/>
                </a:solidFill>
                <a:latin typeface="Arial" panose="020B0604020202020204" pitchFamily="34" charset="0"/>
                <a:cs typeface="Arial" panose="020B0604020202020204" pitchFamily="34" charset="0"/>
              </a:rPr>
              <a:t>Named </a:t>
            </a:r>
            <a:r>
              <a:rPr lang="en-US" sz="2100" b="1" u="sng" dirty="0">
                <a:solidFill>
                  <a:schemeClr val="bg1"/>
                </a:solidFill>
                <a:latin typeface="Arial" panose="020B0604020202020204" pitchFamily="34" charset="0"/>
                <a:cs typeface="Arial" panose="020B0604020202020204" pitchFamily="34" charset="0"/>
              </a:rPr>
              <a:t>Best</a:t>
            </a:r>
            <a:r>
              <a:rPr lang="en-US" sz="2100" b="1" dirty="0">
                <a:solidFill>
                  <a:schemeClr val="bg1"/>
                </a:solidFill>
                <a:latin typeface="Arial" panose="020B0604020202020204" pitchFamily="34" charset="0"/>
                <a:cs typeface="Arial" panose="020B0604020202020204" pitchFamily="34" charset="0"/>
              </a:rPr>
              <a:t> 2021 Live Streaming &amp; Virtual Events Solution by Telecom Association</a:t>
            </a:r>
            <a:endParaRPr lang="en-US" sz="2100" dirty="0">
              <a:solidFill>
                <a:schemeClr val="bg1"/>
              </a:solidFill>
              <a:latin typeface="Arial" panose="020B0604020202020204" pitchFamily="34" charset="0"/>
              <a:cs typeface="Arial" panose="020B0604020202020204" pitchFamily="34" charset="0"/>
            </a:endParaRPr>
          </a:p>
          <a:p>
            <a:pPr algn="ctr">
              <a:lnSpc>
                <a:spcPct val="200000"/>
              </a:lnSpc>
            </a:pPr>
            <a:r>
              <a:rPr lang="en-US" sz="2100" b="1" dirty="0">
                <a:solidFill>
                  <a:schemeClr val="bg1"/>
                </a:solidFill>
                <a:latin typeface="Arial" panose="020B0604020202020204" pitchFamily="34" charset="0"/>
                <a:cs typeface="Arial" panose="020B0604020202020204" pitchFamily="34" charset="0"/>
              </a:rPr>
              <a:t>“Partner’s Choice” Award Showcases </a:t>
            </a:r>
            <a:endParaRPr lang="en-US" sz="2100" dirty="0">
              <a:solidFill>
                <a:schemeClr val="bg1"/>
              </a:solidFill>
              <a:latin typeface="Arial" panose="020B0604020202020204" pitchFamily="34" charset="0"/>
              <a:cs typeface="Arial" panose="020B0604020202020204" pitchFamily="34" charset="0"/>
            </a:endParaRPr>
          </a:p>
          <a:p>
            <a:pPr algn="ctr">
              <a:lnSpc>
                <a:spcPct val="200000"/>
              </a:lnSpc>
            </a:pPr>
            <a:r>
              <a:rPr lang="en-US" sz="2100" b="1" u="sng" dirty="0">
                <a:solidFill>
                  <a:schemeClr val="bg1"/>
                </a:solidFill>
                <a:latin typeface="Arial" panose="020B0604020202020204" pitchFamily="34" charset="0"/>
                <a:cs typeface="Arial" panose="020B0604020202020204" pitchFamily="34" charset="0"/>
              </a:rPr>
              <a:t>Social Streaming TV</a:t>
            </a:r>
            <a:r>
              <a:rPr lang="en-US" sz="2100" b="1" dirty="0">
                <a:solidFill>
                  <a:schemeClr val="bg1"/>
                </a:solidFill>
                <a:latin typeface="Arial" panose="020B0604020202020204" pitchFamily="34" charset="0"/>
                <a:cs typeface="Arial" panose="020B0604020202020204" pitchFamily="34" charset="0"/>
              </a:rPr>
              <a:t> Ongoing </a:t>
            </a:r>
            <a:r>
              <a:rPr lang="en-US" sz="2100" b="1" u="sng" dirty="0">
                <a:solidFill>
                  <a:schemeClr val="bg1"/>
                </a:solidFill>
                <a:latin typeface="Arial" panose="020B0604020202020204" pitchFamily="34" charset="0"/>
                <a:cs typeface="Arial" panose="020B0604020202020204" pitchFamily="34" charset="0"/>
              </a:rPr>
              <a:t>Cloud Streaming </a:t>
            </a:r>
            <a:r>
              <a:rPr lang="en-US" sz="2100" b="1" dirty="0">
                <a:solidFill>
                  <a:schemeClr val="bg1"/>
                </a:solidFill>
                <a:latin typeface="Arial" panose="020B0604020202020204" pitchFamily="34" charset="0"/>
                <a:cs typeface="Arial" panose="020B0604020202020204" pitchFamily="34" charset="0"/>
              </a:rPr>
              <a:t>Leadership</a:t>
            </a:r>
            <a:r>
              <a:rPr lang="en-US" sz="2100" dirty="0">
                <a:solidFill>
                  <a:schemeClr val="bg1"/>
                </a:solidFill>
                <a:latin typeface="Arial" panose="020B0604020202020204" pitchFamily="34" charset="0"/>
                <a:cs typeface="Arial" panose="020B0604020202020204" pitchFamily="34" charset="0"/>
              </a:rPr>
              <a:t> </a:t>
            </a:r>
          </a:p>
        </p:txBody>
      </p:sp>
      <p:sp>
        <p:nvSpPr>
          <p:cNvPr id="8" name="Rectangle 4">
            <a:extLst>
              <a:ext uri="{FF2B5EF4-FFF2-40B4-BE49-F238E27FC236}">
                <a16:creationId xmlns:a16="http://schemas.microsoft.com/office/drawing/2014/main" id="{D3DFE88F-16D6-384A-BC10-DAD024B922A8}"/>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0" name="Rectangle 5">
            <a:extLst>
              <a:ext uri="{FF2B5EF4-FFF2-40B4-BE49-F238E27FC236}">
                <a16:creationId xmlns:a16="http://schemas.microsoft.com/office/drawing/2014/main" id="{78E5C52B-583C-C246-81BD-3241DE2274C1}"/>
              </a:ext>
            </a:extLst>
          </p:cNvPr>
          <p:cNvSpPr txBox="1"/>
          <p:nvPr/>
        </p:nvSpPr>
        <p:spPr>
          <a:xfrm>
            <a:off x="1301440" y="254694"/>
            <a:ext cx="812088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368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A16D92E-466D-E846-B813-A6DA53BD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4" y="785749"/>
            <a:ext cx="12062212" cy="6072251"/>
          </a:xfrm>
          <a:prstGeom prst="rect">
            <a:avLst/>
          </a:prstGeom>
        </p:spPr>
      </p:pic>
      <p:sp>
        <p:nvSpPr>
          <p:cNvPr id="7" name="Rectangle 4">
            <a:extLst>
              <a:ext uri="{FF2B5EF4-FFF2-40B4-BE49-F238E27FC236}">
                <a16:creationId xmlns:a16="http://schemas.microsoft.com/office/drawing/2014/main" id="{ED0DF1FF-82A9-DC40-90B3-3F3CACA2AE9D}"/>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A8DA4B1D-911A-FC48-BD82-6C28E1703DE2}"/>
              </a:ext>
            </a:extLst>
          </p:cNvPr>
          <p:cNvSpPr txBox="1"/>
          <p:nvPr/>
        </p:nvSpPr>
        <p:spPr>
          <a:xfrm>
            <a:off x="1301440" y="254694"/>
            <a:ext cx="812088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Videos for Key Use Cases </a:t>
            </a:r>
            <a:endParaRPr sz="2800" b="1" dirty="0">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E2DFFCDB-2775-A94B-8E07-3DDDB5CA0A81}"/>
              </a:ext>
            </a:extLst>
          </p:cNvPr>
          <p:cNvSpPr txBox="1"/>
          <p:nvPr/>
        </p:nvSpPr>
        <p:spPr>
          <a:xfrm>
            <a:off x="815896" y="6319382"/>
            <a:ext cx="420884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lang="en-US" dirty="0"/>
              <a:t>Email for links available on Linkedin </a:t>
            </a:r>
            <a:endParaRPr dirty="0"/>
          </a:p>
        </p:txBody>
      </p:sp>
    </p:spTree>
    <p:extLst>
      <p:ext uri="{BB962C8B-B14F-4D97-AF65-F5344CB8AC3E}">
        <p14:creationId xmlns:p14="http://schemas.microsoft.com/office/powerpoint/2010/main" val="1530080152"/>
      </p:ext>
    </p:extLst>
  </p:cSld>
  <p:clrMapOvr>
    <a:masterClrMapping/>
  </p:clrMapOvr>
  <p:transition spd="slow">
    <p:strips dir="l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5"/>
          <p:cNvSpPr txBox="1"/>
          <p:nvPr/>
        </p:nvSpPr>
        <p:spPr>
          <a:xfrm>
            <a:off x="942231" y="2302617"/>
            <a:ext cx="9861031" cy="29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2500" b="1">
                <a:solidFill>
                  <a:srgbClr val="FFFFFF"/>
                </a:solidFill>
                <a:latin typeface="Arial"/>
                <a:ea typeface="Arial"/>
                <a:cs typeface="Arial"/>
                <a:sym typeface="Arial"/>
              </a:defRPr>
            </a:pPr>
            <a:r>
              <a:rPr dirty="0">
                <a:solidFill>
                  <a:schemeClr val="bg1"/>
                </a:solidFill>
              </a:rPr>
              <a:t>Thank for your reviewing this presentation</a:t>
            </a:r>
            <a:r>
              <a:rPr lang="en-US" dirty="0">
                <a:solidFill>
                  <a:schemeClr val="bg1"/>
                </a:solidFill>
              </a:rPr>
              <a:t>.</a:t>
            </a:r>
          </a:p>
          <a:p>
            <a:pPr algn="ctr">
              <a:lnSpc>
                <a:spcPct val="150000"/>
              </a:lnSpc>
              <a:defRPr sz="2500" b="1">
                <a:solidFill>
                  <a:srgbClr val="FFFFFF"/>
                </a:solidFill>
                <a:latin typeface="Arial"/>
                <a:ea typeface="Arial"/>
                <a:cs typeface="Arial"/>
                <a:sym typeface="Arial"/>
              </a:defRPr>
            </a:pPr>
            <a:endParaRPr lang="en-US" dirty="0">
              <a:solidFill>
                <a:schemeClr val="bg1"/>
              </a:solidFill>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P</a:t>
            </a:r>
            <a:r>
              <a:rPr dirty="0">
                <a:solidFill>
                  <a:schemeClr val="bg1"/>
                </a:solidFill>
              </a:rPr>
              <a:t>lease visit </a:t>
            </a:r>
            <a:r>
              <a:rPr lang="en-US" u="sng" dirty="0">
                <a:solidFill>
                  <a:schemeClr val="bg1"/>
                </a:solidFill>
                <a:uFill>
                  <a:solidFill>
                    <a:srgbClr val="9454C3"/>
                  </a:solidFill>
                </a:uFill>
                <a:hlinkClick r:id="rId2">
                  <a:extLst>
                    <a:ext uri="{A12FA001-AC4F-418D-AE19-62706E023703}">
                      <ahyp:hlinkClr xmlns:ahyp="http://schemas.microsoft.com/office/drawing/2018/hyperlinkcolor" val="tx"/>
                    </a:ext>
                  </a:extLst>
                </a:hlinkClick>
              </a:rPr>
              <a:t>SocialStreamingTV.com</a:t>
            </a:r>
            <a:r>
              <a:rPr u="sng" dirty="0">
                <a:solidFill>
                  <a:schemeClr val="bg1"/>
                </a:solidFill>
                <a:uFill>
                  <a:solidFill>
                    <a:srgbClr val="9454C3"/>
                  </a:solidFill>
                </a:uFill>
                <a:hlinkClick r:id="rId2">
                  <a:extLst>
                    <a:ext uri="{A12FA001-AC4F-418D-AE19-62706E023703}">
                      <ahyp:hlinkClr xmlns:ahyp="http://schemas.microsoft.com/office/drawing/2018/hyperlinkcolor" val="tx"/>
                    </a:ext>
                  </a:extLst>
                </a:hlinkClick>
              </a:rPr>
              <a:t> </a:t>
            </a:r>
            <a:r>
              <a:rPr lang="en-US" u="sng" dirty="0">
                <a:solidFill>
                  <a:schemeClr val="bg1"/>
                </a:solidFill>
                <a:uFill>
                  <a:solidFill>
                    <a:srgbClr val="9454C3"/>
                  </a:solidFill>
                </a:uFill>
              </a:rPr>
              <a:t>for articles, ideas and more</a:t>
            </a:r>
            <a:endParaRPr u="sng" dirty="0">
              <a:solidFill>
                <a:schemeClr val="bg1"/>
              </a:solidFill>
              <a:uFill>
                <a:solidFill>
                  <a:srgbClr val="9454C3"/>
                </a:solidFill>
              </a:uFill>
              <a:hlinkClick r:id="rId3">
                <a:extLst>
                  <a:ext uri="{A12FA001-AC4F-418D-AE19-62706E023703}">
                    <ahyp:hlinkClr xmlns:ahyp="http://schemas.microsoft.com/office/drawing/2018/hyperlinkcolor" val="tx"/>
                  </a:ext>
                </a:extLst>
              </a:hlinkClick>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Contact Tom Cross </a:t>
            </a:r>
            <a:r>
              <a:rPr lang="en-US" dirty="0">
                <a:solidFill>
                  <a:schemeClr val="bg1"/>
                </a:solidFill>
                <a:hlinkClick r:id="rId4">
                  <a:extLst>
                    <a:ext uri="{A12FA001-AC4F-418D-AE19-62706E023703}">
                      <ahyp:hlinkClr xmlns:ahyp="http://schemas.microsoft.com/office/drawing/2018/hyperlinkcolor" val="tx"/>
                    </a:ext>
                  </a:extLst>
                </a:hlinkClick>
              </a:rPr>
              <a:t>cross@gocross.com</a:t>
            </a:r>
            <a:r>
              <a:rPr lang="en-US" dirty="0">
                <a:solidFill>
                  <a:schemeClr val="bg1"/>
                </a:solidFill>
              </a:rPr>
              <a:t> 303-594-1694</a:t>
            </a:r>
          </a:p>
          <a:p>
            <a:pPr algn="ctr">
              <a:lnSpc>
                <a:spcPct val="150000"/>
              </a:lnSpc>
              <a:defRPr sz="2500" b="1">
                <a:solidFill>
                  <a:srgbClr val="FFFFFF"/>
                </a:solidFill>
                <a:latin typeface="Arial"/>
                <a:ea typeface="Arial"/>
                <a:cs typeface="Arial"/>
                <a:sym typeface="Arial"/>
              </a:defRPr>
            </a:pPr>
            <a:r>
              <a:rPr lang="en-US" dirty="0">
                <a:solidFill>
                  <a:schemeClr val="bg1"/>
                </a:solidFill>
              </a:rPr>
              <a:t>accelerate your business presence globally &amp; </a:t>
            </a:r>
            <a:r>
              <a:rPr lang="en-US" i="1" dirty="0">
                <a:solidFill>
                  <a:schemeClr val="bg1"/>
                </a:solidFill>
              </a:rPr>
              <a:t>virtually</a:t>
            </a:r>
          </a:p>
        </p:txBody>
      </p:sp>
      <p:pic>
        <p:nvPicPr>
          <p:cNvPr id="3" name="Picture 2" descr="Graphical user interface, text&#10;&#10;Description automatically generated">
            <a:extLst>
              <a:ext uri="{FF2B5EF4-FFF2-40B4-BE49-F238E27FC236}">
                <a16:creationId xmlns:a16="http://schemas.microsoft.com/office/drawing/2014/main" id="{CAD01009-E920-0C4D-AC94-42DE4AC6B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981" y="522500"/>
            <a:ext cx="9996879" cy="2906500"/>
          </a:xfrm>
          <a:prstGeom prst="rect">
            <a:avLst/>
          </a:prstGeom>
        </p:spPr>
      </p:pic>
      <p:sp>
        <p:nvSpPr>
          <p:cNvPr id="5" name="Rectangle 4">
            <a:extLst>
              <a:ext uri="{FF2B5EF4-FFF2-40B4-BE49-F238E27FC236}">
                <a16:creationId xmlns:a16="http://schemas.microsoft.com/office/drawing/2014/main" id="{5E0CB56C-28F2-7640-8FA3-3F52F7F588BB}"/>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er hand on her forehead looking at a computer&#10;&#10;Description automatically generated with low confidence">
            <a:extLst>
              <a:ext uri="{FF2B5EF4-FFF2-40B4-BE49-F238E27FC236}">
                <a16:creationId xmlns:a16="http://schemas.microsoft.com/office/drawing/2014/main" id="{C481381F-F896-CC46-AC97-3FCD270BE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924" y="2152"/>
            <a:ext cx="7561076" cy="4292599"/>
          </a:xfrm>
          <a:prstGeom prst="rect">
            <a:avLst/>
          </a:prstGeom>
        </p:spPr>
      </p:pic>
      <p:sp>
        <p:nvSpPr>
          <p:cNvPr id="2" name="Title 1">
            <a:extLst>
              <a:ext uri="{FF2B5EF4-FFF2-40B4-BE49-F238E27FC236}">
                <a16:creationId xmlns:a16="http://schemas.microsoft.com/office/drawing/2014/main" id="{3017FB6D-3FDC-D041-A7D0-D44527EE09AD}"/>
              </a:ext>
            </a:extLst>
          </p:cNvPr>
          <p:cNvSpPr>
            <a:spLocks noGrp="1"/>
          </p:cNvSpPr>
          <p:nvPr>
            <p:ph type="title"/>
          </p:nvPr>
        </p:nvSpPr>
        <p:spPr>
          <a:xfrm>
            <a:off x="7944910" y="4788681"/>
            <a:ext cx="3777393" cy="1478571"/>
          </a:xfrm>
        </p:spPr>
        <p:txBody>
          <a:bodyPr>
            <a:noAutofit/>
          </a:bodyPr>
          <a:lstStyle/>
          <a:p>
            <a:pPr algn="ctr"/>
            <a:r>
              <a:rPr lang="en-US" sz="1800" dirty="0">
                <a:solidFill>
                  <a:schemeClr val="bg1"/>
                </a:solidFill>
              </a:rPr>
              <a:t>to Support Professional Education for Production of Live Streaming and Virtual Events </a:t>
            </a:r>
          </a:p>
        </p:txBody>
      </p:sp>
      <p:pic>
        <p:nvPicPr>
          <p:cNvPr id="5" name="Picture 4" descr="A picture containing text, person, person&#10;&#10;Description automatically generated">
            <a:extLst>
              <a:ext uri="{FF2B5EF4-FFF2-40B4-BE49-F238E27FC236}">
                <a16:creationId xmlns:a16="http://schemas.microsoft.com/office/drawing/2014/main" id="{31432DF2-F486-3646-838C-21872C8B4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85" y="2102242"/>
            <a:ext cx="7645400" cy="4292600"/>
          </a:xfrm>
          <a:prstGeom prst="rect">
            <a:avLst/>
          </a:prstGeom>
        </p:spPr>
      </p:pic>
      <p:sp>
        <p:nvSpPr>
          <p:cNvPr id="9" name="Rectangle 8">
            <a:extLst>
              <a:ext uri="{FF2B5EF4-FFF2-40B4-BE49-F238E27FC236}">
                <a16:creationId xmlns:a16="http://schemas.microsoft.com/office/drawing/2014/main" id="{119F5608-A727-B148-A786-3A1B7129FED2}"/>
              </a:ext>
            </a:extLst>
          </p:cNvPr>
          <p:cNvSpPr/>
          <p:nvPr/>
        </p:nvSpPr>
        <p:spPr>
          <a:xfrm>
            <a:off x="784359" y="463158"/>
            <a:ext cx="3261816" cy="892552"/>
          </a:xfrm>
          <a:prstGeom prst="rect">
            <a:avLst/>
          </a:prstGeom>
        </p:spPr>
        <p:txBody>
          <a:bodyPr wrap="square">
            <a:spAutoFit/>
          </a:bodyPr>
          <a:lstStyle/>
          <a:p>
            <a:pPr algn="ctr"/>
            <a:r>
              <a:rPr lang="en-US" sz="2600" dirty="0">
                <a:solidFill>
                  <a:schemeClr val="bg1"/>
                </a:solidFill>
                <a:latin typeface="Arial" panose="020B0604020202020204" pitchFamily="34" charset="0"/>
                <a:cs typeface="Arial" panose="020B0604020202020204" pitchFamily="34" charset="0"/>
              </a:rPr>
              <a:t>Professional Education Programs </a:t>
            </a:r>
            <a:endParaRPr lang="en-US" sz="2600" dirty="0">
              <a:latin typeface="Arial" panose="020B0604020202020204" pitchFamily="34" charset="0"/>
              <a:cs typeface="Arial" panose="020B0604020202020204" pitchFamily="34" charset="0"/>
            </a:endParaRPr>
          </a:p>
        </p:txBody>
      </p:sp>
      <p:sp>
        <p:nvSpPr>
          <p:cNvPr id="10" name="Rectangle 4">
            <a:extLst>
              <a:ext uri="{FF2B5EF4-FFF2-40B4-BE49-F238E27FC236}">
                <a16:creationId xmlns:a16="http://schemas.microsoft.com/office/drawing/2014/main" id="{902C0F1E-20C7-624C-9D5D-E531AA8395B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1801645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B4C7D6-14E7-6D40-9D0E-ACA76F7C3089}"/>
              </a:ext>
            </a:extLst>
          </p:cNvPr>
          <p:cNvSpPr/>
          <p:nvPr/>
        </p:nvSpPr>
        <p:spPr>
          <a:xfrm>
            <a:off x="858368" y="69405"/>
            <a:ext cx="5600699" cy="2554545"/>
          </a:xfrm>
          <a:prstGeom prst="rect">
            <a:avLst/>
          </a:prstGeom>
        </p:spPr>
        <p:txBody>
          <a:bodyPr wrap="square">
            <a:spAutoFit/>
          </a:bodyPr>
          <a:lstStyle/>
          <a:p>
            <a:pPr algn="ctr"/>
            <a:r>
              <a:rPr lang="en-US" sz="3200" dirty="0">
                <a:solidFill>
                  <a:schemeClr val="bg1"/>
                </a:solidFill>
                <a:latin typeface="Arial" panose="020B0604020202020204" pitchFamily="34" charset="0"/>
                <a:ea typeface="Korataki Bk" panose="02000505000000020004" pitchFamily="2" charset="77"/>
                <a:cs typeface="Arial" panose="020B0604020202020204" pitchFamily="34" charset="0"/>
              </a:rPr>
              <a:t>Benefits of Virtual Sales Professional Certification Program </a:t>
            </a:r>
          </a:p>
          <a:p>
            <a:pPr algn="ctr"/>
            <a:r>
              <a:rPr lang="en-US" sz="3200" dirty="0">
                <a:solidFill>
                  <a:schemeClr val="bg1"/>
                </a:solidFill>
                <a:latin typeface="Arial" panose="020B0604020202020204" pitchFamily="34" charset="0"/>
                <a:ea typeface="Korataki Bk" panose="02000505000000020004" pitchFamily="2" charset="77"/>
                <a:cs typeface="Arial" panose="020B0604020202020204" pitchFamily="34" charset="0"/>
              </a:rPr>
              <a:t>Enterprise Sales Acceleration – </a:t>
            </a:r>
            <a:r>
              <a:rPr lang="en-US" sz="2100" dirty="0">
                <a:solidFill>
                  <a:schemeClr val="bg1"/>
                </a:solidFill>
                <a:latin typeface="Arial" panose="020B0604020202020204" pitchFamily="34" charset="0"/>
                <a:ea typeface="Korataki Bk" panose="02000505000000020004" pitchFamily="2" charset="77"/>
                <a:cs typeface="Arial" panose="020B0604020202020204" pitchFamily="34" charset="0"/>
              </a:rPr>
              <a:t>B2B Professional Development Program</a:t>
            </a:r>
          </a:p>
        </p:txBody>
      </p:sp>
      <p:pic>
        <p:nvPicPr>
          <p:cNvPr id="11" name="Picture 10">
            <a:extLst>
              <a:ext uri="{FF2B5EF4-FFF2-40B4-BE49-F238E27FC236}">
                <a16:creationId xmlns:a16="http://schemas.microsoft.com/office/drawing/2014/main" id="{60D373E4-BA76-BE4A-9B44-9969480F3C1F}"/>
              </a:ext>
            </a:extLst>
          </p:cNvPr>
          <p:cNvPicPr>
            <a:picLocks noChangeAspect="1"/>
          </p:cNvPicPr>
          <p:nvPr/>
        </p:nvPicPr>
        <p:blipFill>
          <a:blip r:embed="rId2"/>
          <a:stretch>
            <a:fillRect/>
          </a:stretch>
        </p:blipFill>
        <p:spPr>
          <a:xfrm>
            <a:off x="6591301" y="9313"/>
            <a:ext cx="5600699" cy="4473843"/>
          </a:xfrm>
          <a:prstGeom prst="rect">
            <a:avLst/>
          </a:prstGeom>
        </p:spPr>
      </p:pic>
      <p:sp>
        <p:nvSpPr>
          <p:cNvPr id="3" name="Content Placeholder 2">
            <a:extLst>
              <a:ext uri="{FF2B5EF4-FFF2-40B4-BE49-F238E27FC236}">
                <a16:creationId xmlns:a16="http://schemas.microsoft.com/office/drawing/2014/main" id="{4C2C597F-4F27-2E45-AEBE-C4FB01833E0B}"/>
              </a:ext>
            </a:extLst>
          </p:cNvPr>
          <p:cNvSpPr>
            <a:spLocks noGrp="1"/>
          </p:cNvSpPr>
          <p:nvPr>
            <p:ph idx="1"/>
          </p:nvPr>
        </p:nvSpPr>
        <p:spPr>
          <a:xfrm>
            <a:off x="858368" y="2815335"/>
            <a:ext cx="5600699" cy="3541714"/>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Proven sales revenue acceleration across thousands of B2B sales professionals that: </a:t>
            </a:r>
          </a:p>
          <a:p>
            <a:r>
              <a:rPr lang="en-US" dirty="0">
                <a:latin typeface="Arial" panose="020B0604020202020204" pitchFamily="34" charset="0"/>
                <a:cs typeface="Arial" panose="020B0604020202020204" pitchFamily="34" charset="0"/>
              </a:rPr>
              <a:t>Reduces sales cycle</a:t>
            </a:r>
          </a:p>
          <a:p>
            <a:r>
              <a:rPr lang="en-US" dirty="0">
                <a:latin typeface="Arial" panose="020B0604020202020204" pitchFamily="34" charset="0"/>
                <a:cs typeface="Arial" panose="020B0604020202020204" pitchFamily="34" charset="0"/>
              </a:rPr>
              <a:t>Increases competitive edge</a:t>
            </a:r>
          </a:p>
          <a:p>
            <a:r>
              <a:rPr lang="en-US" dirty="0">
                <a:latin typeface="Arial" panose="020B0604020202020204" pitchFamily="34" charset="0"/>
                <a:cs typeface="Arial" panose="020B0604020202020204" pitchFamily="34" charset="0"/>
              </a:rPr>
              <a:t>Reduces staff turmoil and turnover</a:t>
            </a:r>
          </a:p>
          <a:p>
            <a:r>
              <a:rPr lang="en-US" dirty="0">
                <a:latin typeface="Arial" panose="020B0604020202020204" pitchFamily="34" charset="0"/>
                <a:cs typeface="Arial" panose="020B0604020202020204" pitchFamily="34" charset="0"/>
              </a:rPr>
              <a:t>Produces higher margins</a:t>
            </a:r>
          </a:p>
          <a:p>
            <a:r>
              <a:rPr lang="en-US" dirty="0">
                <a:latin typeface="Arial" panose="020B0604020202020204" pitchFamily="34" charset="0"/>
                <a:cs typeface="Arial" panose="020B0604020202020204" pitchFamily="34" charset="0"/>
              </a:rPr>
              <a:t>Provides improved sales leadership </a:t>
            </a:r>
          </a:p>
          <a:p>
            <a:r>
              <a:rPr lang="en-US" dirty="0">
                <a:latin typeface="Arial" panose="020B0604020202020204" pitchFamily="34" charset="0"/>
                <a:cs typeface="Arial" panose="020B0604020202020204" pitchFamily="34" charset="0"/>
              </a:rPr>
              <a:t>STOP getting fired because you blunder</a:t>
            </a:r>
          </a:p>
          <a:p>
            <a:endParaRPr lang="en-US" dirty="0">
              <a:latin typeface="Arial" panose="020B0604020202020204" pitchFamily="34" charset="0"/>
              <a:cs typeface="Arial" panose="020B0604020202020204" pitchFamily="34" charset="0"/>
            </a:endParaRPr>
          </a:p>
        </p:txBody>
      </p:sp>
      <p:pic>
        <p:nvPicPr>
          <p:cNvPr id="6" name="Picture 5" descr="Graphical user interface, application&#10;&#10;Description automatically generated with medium confidence">
            <a:extLst>
              <a:ext uri="{FF2B5EF4-FFF2-40B4-BE49-F238E27FC236}">
                <a16:creationId xmlns:a16="http://schemas.microsoft.com/office/drawing/2014/main" id="{C79CB749-B593-5241-AE0E-A8A31C81C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067" y="2994743"/>
            <a:ext cx="5727642" cy="3359595"/>
          </a:xfrm>
          <a:prstGeom prst="rect">
            <a:avLst/>
          </a:prstGeom>
        </p:spPr>
      </p:pic>
      <p:sp>
        <p:nvSpPr>
          <p:cNvPr id="7" name="Rectangle 4">
            <a:extLst>
              <a:ext uri="{FF2B5EF4-FFF2-40B4-BE49-F238E27FC236}">
                <a16:creationId xmlns:a16="http://schemas.microsoft.com/office/drawing/2014/main" id="{83607F8F-BCA2-4443-9EB0-4C12D221E3E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8625384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F7ADBB03-C612-6246-8448-540E018BB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81707"/>
          </a:xfrm>
          <a:prstGeom prst="rect">
            <a:avLst/>
          </a:prstGeom>
        </p:spPr>
      </p:pic>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473490" y="5116575"/>
            <a:ext cx="11460603" cy="1026315"/>
          </a:xfrm>
          <a:solidFill>
            <a:srgbClr val="002060"/>
          </a:solidFill>
        </p:spPr>
        <p:txBody>
          <a:bodyPr>
            <a:noAutofit/>
          </a:bodyPr>
          <a:lstStyle/>
          <a:p>
            <a:pPr marL="0" indent="0" algn="ctr" fontAlgn="base">
              <a:lnSpc>
                <a:spcPct val="100000"/>
              </a:lnSpc>
              <a:buNone/>
            </a:pPr>
            <a:r>
              <a:rPr lang="en-US" sz="2600" b="1" dirty="0"/>
              <a:t>There is one example for virtual video streaming “spaces.” </a:t>
            </a:r>
          </a:p>
          <a:p>
            <a:pPr marL="0" indent="0" algn="ctr" fontAlgn="base">
              <a:lnSpc>
                <a:spcPct val="100000"/>
              </a:lnSpc>
              <a:buNone/>
            </a:pPr>
            <a:r>
              <a:rPr lang="en-US" sz="2600" b="1" dirty="0"/>
              <a:t>Viking.TV</a:t>
            </a:r>
            <a:r>
              <a:rPr lang="en-US" sz="2600" dirty="0"/>
              <a:t> is a travel tourism video network with live and ondemand videos.</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6FC1B0BA-4B4E-064A-98E6-857BD928C19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985780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FE58795-1754-2F45-88C5-1C958E590C05}"/>
              </a:ext>
            </a:extLst>
          </p:cNvPr>
          <p:cNvSpPr>
            <a:spLocks noGrp="1" noChangeArrowheads="1"/>
          </p:cNvSpPr>
          <p:nvPr>
            <p:ph type="title"/>
          </p:nvPr>
        </p:nvSpPr>
        <p:spPr>
          <a:xfrm>
            <a:off x="4457702" y="584348"/>
            <a:ext cx="7162800" cy="685800"/>
          </a:xfrm>
          <a:noFill/>
        </p:spPr>
        <p:txBody>
          <a:bodyPr>
            <a:normAutofit fontScale="90000"/>
          </a:bodyPr>
          <a:lstStyle/>
          <a:p>
            <a:pPr algn="ctr"/>
            <a:r>
              <a:rPr lang="en-US" altLang="en-US" sz="2400" dirty="0"/>
              <a:t>Enterprise Virtual sales Professional Certification acceleration goals</a:t>
            </a:r>
          </a:p>
        </p:txBody>
      </p:sp>
      <p:sp>
        <p:nvSpPr>
          <p:cNvPr id="9219" name="Rectangle 3">
            <a:extLst>
              <a:ext uri="{FF2B5EF4-FFF2-40B4-BE49-F238E27FC236}">
                <a16:creationId xmlns:a16="http://schemas.microsoft.com/office/drawing/2014/main" id="{0DB5C9D4-BBA6-EF4C-B995-960E45983809}"/>
              </a:ext>
            </a:extLst>
          </p:cNvPr>
          <p:cNvSpPr>
            <a:spLocks noGrp="1" noChangeArrowheads="1"/>
          </p:cNvSpPr>
          <p:nvPr>
            <p:ph type="body" idx="1"/>
          </p:nvPr>
        </p:nvSpPr>
        <p:spPr>
          <a:xfrm>
            <a:off x="4267202" y="1478518"/>
            <a:ext cx="7543800" cy="4953000"/>
          </a:xfrm>
          <a:noFill/>
        </p:spPr>
        <p:txBody>
          <a:bodyPr>
            <a:noAutofit/>
          </a:bodyPr>
          <a:lstStyle/>
          <a:p>
            <a:pPr>
              <a:lnSpc>
                <a:spcPct val="105000"/>
              </a:lnSpc>
            </a:pPr>
            <a:r>
              <a:rPr lang="en-US" altLang="en-US" sz="2300" dirty="0">
                <a:latin typeface="Arial" panose="020B0604020202020204" pitchFamily="34" charset="0"/>
                <a:cs typeface="Arial" panose="020B0604020202020204" pitchFamily="34" charset="0"/>
              </a:rPr>
              <a:t>Presents enterprise solutions selling scenarios.</a:t>
            </a:r>
          </a:p>
          <a:p>
            <a:pPr>
              <a:lnSpc>
                <a:spcPct val="105000"/>
              </a:lnSpc>
            </a:pPr>
            <a:r>
              <a:rPr lang="en-US" altLang="en-US" sz="2300" dirty="0">
                <a:latin typeface="Arial" panose="020B0604020202020204" pitchFamily="34" charset="0"/>
                <a:cs typeface="Arial" panose="020B0604020202020204" pitchFamily="34" charset="0"/>
              </a:rPr>
              <a:t>Understand what customers especially enterprise business customers are looking for and expect from a provider of integrated applications solutions and networking services.</a:t>
            </a:r>
          </a:p>
          <a:p>
            <a:pPr>
              <a:lnSpc>
                <a:spcPct val="105000"/>
              </a:lnSpc>
            </a:pPr>
            <a:r>
              <a:rPr lang="en-US" altLang="en-US" sz="2300" dirty="0">
                <a:latin typeface="Arial" panose="020B0604020202020204" pitchFamily="34" charset="0"/>
                <a:cs typeface="Arial" panose="020B0604020202020204" pitchFamily="34" charset="0"/>
              </a:rPr>
              <a:t>Understand what are the situations, success factors and solutions in making the sale and how you can make a difference in your prospective and ongoing customer relations.</a:t>
            </a:r>
          </a:p>
          <a:p>
            <a:pPr>
              <a:lnSpc>
                <a:spcPct val="105000"/>
              </a:lnSpc>
            </a:pPr>
            <a:r>
              <a:rPr lang="en-US" altLang="en-US" sz="2300" dirty="0">
                <a:latin typeface="Arial" panose="020B0604020202020204" pitchFamily="34" charset="0"/>
                <a:cs typeface="Arial" panose="020B0604020202020204" pitchFamily="34" charset="0"/>
              </a:rPr>
              <a:t>And, most importantly, </a:t>
            </a:r>
            <a:r>
              <a:rPr lang="en-US" altLang="en-US" sz="2300" b="1" dirty="0">
                <a:latin typeface="Arial" panose="020B0604020202020204" pitchFamily="34" charset="0"/>
                <a:cs typeface="Arial" panose="020B0604020202020204" pitchFamily="34" charset="0"/>
              </a:rPr>
              <a:t>maximize the confidence-to-close factor and the customer gain-retain ratio.</a:t>
            </a:r>
          </a:p>
        </p:txBody>
      </p:sp>
      <p:pic>
        <p:nvPicPr>
          <p:cNvPr id="9220" name="Picture 4">
            <a:extLst>
              <a:ext uri="{FF2B5EF4-FFF2-40B4-BE49-F238E27FC236}">
                <a16:creationId xmlns:a16="http://schemas.microsoft.com/office/drawing/2014/main" id="{A2B4CE34-D2EE-E243-943A-34D0987F09F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8" y="68580"/>
            <a:ext cx="363855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5">
            <a:extLst>
              <a:ext uri="{FF2B5EF4-FFF2-40B4-BE49-F238E27FC236}">
                <a16:creationId xmlns:a16="http://schemas.microsoft.com/office/drawing/2014/main" id="{2B25DDC4-F287-3443-9B34-664162D7F470}"/>
              </a:ext>
            </a:extLst>
          </p:cNvPr>
          <p:cNvSpPr>
            <a:spLocks noChangeArrowheads="1"/>
          </p:cNvSpPr>
          <p:nvPr/>
        </p:nvSpPr>
        <p:spPr bwMode="auto">
          <a:xfrm>
            <a:off x="987424" y="2587109"/>
            <a:ext cx="2724150" cy="2552700"/>
          </a:xfrm>
          <a:prstGeom prst="rect">
            <a:avLst/>
          </a:prstGeom>
          <a:solidFill>
            <a:srgbClr val="000080">
              <a:alpha val="36000"/>
            </a:srgbClr>
          </a:solidFill>
          <a:ln>
            <a:noFill/>
          </a:ln>
          <a:effectLst/>
        </p:spPr>
        <p:txBody>
          <a:bodyPr lIns="90488" tIns="44450" rIns="90488" bIns="44450" anchor="ctr"/>
          <a:lstStyle>
            <a:lvl1pPr>
              <a:spcBef>
                <a:spcPct val="20000"/>
              </a:spcBef>
              <a:buClr>
                <a:srgbClr val="00FF00"/>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rgbClr val="00FF00"/>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rgbClr val="00FF00"/>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9pPr>
          </a:lstStyle>
          <a:p>
            <a:pPr algn="ctr">
              <a:lnSpc>
                <a:spcPct val="150000"/>
              </a:lnSpc>
              <a:spcBef>
                <a:spcPct val="0"/>
              </a:spcBef>
              <a:buClrTx/>
              <a:buSzTx/>
              <a:buFontTx/>
              <a:buNone/>
            </a:pPr>
            <a:r>
              <a:rPr lang="en-US" altLang="en-US" sz="2000" b="1" dirty="0">
                <a:solidFill>
                  <a:schemeClr val="bg1"/>
                </a:solidFill>
              </a:rPr>
              <a:t>“Confidence is a demonstration of knowledge.”</a:t>
            </a:r>
          </a:p>
          <a:p>
            <a:pPr algn="ctr">
              <a:lnSpc>
                <a:spcPct val="150000"/>
              </a:lnSpc>
              <a:spcBef>
                <a:spcPct val="0"/>
              </a:spcBef>
              <a:buClrTx/>
              <a:buSzTx/>
              <a:buFontTx/>
              <a:buNone/>
            </a:pPr>
            <a:r>
              <a:rPr lang="en-US" altLang="en-US" sz="2000" b="1" dirty="0">
                <a:solidFill>
                  <a:schemeClr val="bg1"/>
                </a:solidFill>
              </a:rPr>
              <a:t>Ivan G. Seidenberg </a:t>
            </a:r>
          </a:p>
          <a:p>
            <a:pPr algn="ctr">
              <a:lnSpc>
                <a:spcPct val="150000"/>
              </a:lnSpc>
              <a:spcBef>
                <a:spcPct val="0"/>
              </a:spcBef>
              <a:buClrTx/>
              <a:buSzTx/>
              <a:buFontTx/>
              <a:buNone/>
            </a:pPr>
            <a:r>
              <a:rPr lang="en-US" altLang="en-US" sz="2000" b="1" dirty="0">
                <a:solidFill>
                  <a:schemeClr val="bg1"/>
                </a:solidFill>
              </a:rPr>
              <a:t>Former CEO Verizon</a:t>
            </a:r>
          </a:p>
        </p:txBody>
      </p:sp>
      <p:sp>
        <p:nvSpPr>
          <p:cNvPr id="7" name="Rectangle 4">
            <a:extLst>
              <a:ext uri="{FF2B5EF4-FFF2-40B4-BE49-F238E27FC236}">
                <a16:creationId xmlns:a16="http://schemas.microsoft.com/office/drawing/2014/main" id="{11F714D3-7E4E-974C-9E3B-FF8BC92E7EC3}"/>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7644737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Fundamentals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168885"/>
            <a:ext cx="6821485" cy="1647936"/>
          </a:xfrm>
        </p:spPr>
        <p:txBody>
          <a:bodyPr>
            <a:noAutofit/>
          </a:bodyPr>
          <a:lstStyle/>
          <a:p>
            <a:pPr marL="0" indent="0">
              <a:lnSpc>
                <a:spcPct val="150000"/>
              </a:lnSpc>
              <a:buNone/>
            </a:pPr>
            <a:r>
              <a:rPr lang="en-US" sz="2800" b="1" u="sng" dirty="0">
                <a:latin typeface="Arial" panose="020B0604020202020204" pitchFamily="34" charset="0"/>
                <a:cs typeface="Arial" panose="020B0604020202020204" pitchFamily="34" charset="0"/>
              </a:rPr>
              <a:t>Fundamentals</a:t>
            </a:r>
            <a:r>
              <a:rPr lang="en-US" sz="2800" b="1" dirty="0">
                <a:latin typeface="Arial" panose="020B0604020202020204" pitchFamily="34" charset="0"/>
                <a:cs typeface="Arial" panose="020B0604020202020204" pitchFamily="34" charset="0"/>
              </a:rPr>
              <a:t> of Virtual Selling for Professional Selling Professionals</a:t>
            </a:r>
          </a:p>
          <a:p>
            <a:pPr>
              <a:lnSpc>
                <a:spcPct val="150000"/>
              </a:lnSpc>
            </a:pPr>
            <a:r>
              <a:rPr lang="en-US" dirty="0">
                <a:latin typeface="Arial" panose="020B0604020202020204" pitchFamily="34" charset="0"/>
                <a:cs typeface="Arial" panose="020B0604020202020204" pitchFamily="34" charset="0"/>
              </a:rPr>
              <a:t>Session 1 – Customers Bane or Boon ~1 Hour</a:t>
            </a:r>
          </a:p>
          <a:p>
            <a:pPr>
              <a:lnSpc>
                <a:spcPct val="150000"/>
              </a:lnSpc>
            </a:pPr>
            <a:r>
              <a:rPr lang="en-US" dirty="0">
                <a:latin typeface="Arial" panose="020B0604020202020204" pitchFamily="34" charset="0"/>
                <a:cs typeface="Arial" panose="020B0604020202020204" pitchFamily="34" charset="0"/>
              </a:rPr>
              <a:t>Session 2 - Building Strategic Customer Assessments ~1 Hour</a:t>
            </a:r>
          </a:p>
          <a:p>
            <a:pPr>
              <a:lnSpc>
                <a:spcPct val="150000"/>
              </a:lnSpc>
            </a:pPr>
            <a:r>
              <a:rPr lang="en-US" dirty="0">
                <a:latin typeface="Arial" panose="020B0604020202020204" pitchFamily="34" charset="0"/>
                <a:cs typeface="Arial" panose="020B0604020202020204" pitchFamily="34" charset="0"/>
              </a:rPr>
              <a:t>Session 3 – Taking Virtual Selling Action Today ~1 Hour</a:t>
            </a:r>
          </a:p>
        </p:txBody>
      </p:sp>
      <p:pic>
        <p:nvPicPr>
          <p:cNvPr id="8" name="Picture 7">
            <a:extLst>
              <a:ext uri="{FF2B5EF4-FFF2-40B4-BE49-F238E27FC236}">
                <a16:creationId xmlns:a16="http://schemas.microsoft.com/office/drawing/2014/main" id="{481E97A8-D5D2-8842-A3DB-6E9F85829388}"/>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6" name="Rectangle 4">
            <a:extLst>
              <a:ext uri="{FF2B5EF4-FFF2-40B4-BE49-F238E27FC236}">
                <a16:creationId xmlns:a16="http://schemas.microsoft.com/office/drawing/2014/main" id="{6D6B8E32-10FC-4A4E-8253-666D5883AD28}"/>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81485166"/>
      </p:ext>
    </p:extLst>
  </p:cSld>
  <p:clrMapOvr>
    <a:masterClrMapping/>
  </p:clrMapOvr>
  <p:transition spd="slow">
    <p:push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leadership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258093"/>
            <a:ext cx="7031038" cy="1647936"/>
          </a:xfrm>
        </p:spPr>
        <p:txBody>
          <a:bodyPr>
            <a:noAutofit/>
          </a:bodyPr>
          <a:lstStyle/>
          <a:p>
            <a:pPr marL="0" indent="0">
              <a:buNone/>
            </a:pPr>
            <a:r>
              <a:rPr lang="en-US" sz="2800" b="1" u="sng" dirty="0">
                <a:latin typeface="Arial" panose="020B0604020202020204" pitchFamily="34" charset="0"/>
                <a:cs typeface="Arial" panose="020B0604020202020204" pitchFamily="34" charset="0"/>
              </a:rPr>
              <a:t>Leadership Level </a:t>
            </a:r>
            <a:r>
              <a:rPr lang="en-US" sz="2800" b="1" dirty="0">
                <a:latin typeface="Arial" panose="020B0604020202020204" pitchFamily="34" charset="0"/>
                <a:cs typeface="Arial" panose="020B0604020202020204" pitchFamily="34" charset="0"/>
              </a:rPr>
              <a:t>- Virtual Selling for Corporate and Sales Leadership</a:t>
            </a:r>
          </a:p>
          <a:p>
            <a:r>
              <a:rPr lang="en-US" dirty="0">
                <a:latin typeface="Arial" panose="020B0604020202020204" pitchFamily="34" charset="0"/>
                <a:cs typeface="Arial" panose="020B0604020202020204" pitchFamily="34" charset="0"/>
              </a:rPr>
              <a:t>Session 1 – Selling Virtual Selling to the Organization – The Hardest Part ~1 Hour</a:t>
            </a:r>
            <a:endParaRPr lang="en-US" sz="2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Session 2 – Critical Virtual Selling Concepts ~1 Hour</a:t>
            </a:r>
            <a:endParaRPr lang="en-US" sz="2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Session 3 – Corporate Management and Virtual Selling ~1 Hour</a:t>
            </a:r>
            <a:endParaRPr lang="en-US" sz="28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Special Session - Building a Virtual Selling Corporate Strategy </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9C4ECE-A9C1-0545-AAAD-AE342A923ACE}"/>
              </a:ext>
            </a:extLst>
          </p:cNvPr>
          <p:cNvSpPr txBox="1"/>
          <p:nvPr/>
        </p:nvSpPr>
        <p:spPr>
          <a:xfrm>
            <a:off x="13894420" y="-802888"/>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AD22CC5B-2A2F-9E46-8359-9A122C3F0A45}"/>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7" name="Rectangle 4">
            <a:extLst>
              <a:ext uri="{FF2B5EF4-FFF2-40B4-BE49-F238E27FC236}">
                <a16:creationId xmlns:a16="http://schemas.microsoft.com/office/drawing/2014/main" id="{89FBEA8D-DD20-804F-9A24-2B8D9F8A4D74}"/>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018858632"/>
      </p:ext>
    </p:extLst>
  </p:cSld>
  <p:clrMapOvr>
    <a:masterClrMapping/>
  </p:clrMapOvr>
  <p:transition spd="slow">
    <p:push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EXPERT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187755"/>
            <a:ext cx="7008735" cy="1647936"/>
          </a:xfrm>
        </p:spPr>
        <p:txBody>
          <a:bodyPr>
            <a:noAutofit/>
          </a:bodyPr>
          <a:lstStyle/>
          <a:p>
            <a:r>
              <a:rPr lang="en-US" b="1" u="sng" dirty="0">
                <a:latin typeface="Arial" panose="020B0604020202020204" pitchFamily="34" charset="0"/>
                <a:cs typeface="Arial" panose="020B0604020202020204" pitchFamily="34" charset="0"/>
              </a:rPr>
              <a:t>Expert Level</a:t>
            </a:r>
            <a:r>
              <a:rPr lang="en-US" b="1" dirty="0">
                <a:latin typeface="Arial" panose="020B0604020202020204" pitchFamily="34" charset="0"/>
                <a:cs typeface="Arial" panose="020B0604020202020204" pitchFamily="34" charset="0"/>
              </a:rPr>
              <a:t> Sessions: QUEST for  Accelerating Enterprise sales</a:t>
            </a:r>
          </a:p>
          <a:p>
            <a:r>
              <a:rPr lang="en-US" b="1" u="sng" dirty="0">
                <a:latin typeface="Arial" panose="020B0604020202020204" pitchFamily="34" charset="0"/>
                <a:cs typeface="Arial" panose="020B0604020202020204" pitchFamily="34" charset="0"/>
              </a:rPr>
              <a:t>Note: Expert Level is a multi-session program</a:t>
            </a:r>
            <a:endParaRPr lang="en-US" u="sng"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Questions, Understanding, Evaluating, Systems-Support and Teaching</a:t>
            </a:r>
          </a:p>
          <a:p>
            <a:r>
              <a:rPr lang="en-US" sz="1800" dirty="0">
                <a:latin typeface="Arial" panose="020B0604020202020204" pitchFamily="34" charset="0"/>
                <a:cs typeface="Arial" panose="020B0604020202020204" pitchFamily="34" charset="0"/>
              </a:rPr>
              <a:t>Session 1 - Top-10 Personal Sales Professional Criteria</a:t>
            </a:r>
          </a:p>
          <a:p>
            <a:r>
              <a:rPr lang="en-US" sz="1800" dirty="0">
                <a:latin typeface="Arial" panose="020B0604020202020204" pitchFamily="34" charset="0"/>
                <a:cs typeface="Arial" panose="020B0604020202020204" pitchFamily="34" charset="0"/>
              </a:rPr>
              <a:t>Session 2 - Top-10 Enterprise Sales Opportunities for Cloud, SD-WAN, UC, Collaboration, AI, Pandemic Tech and Emerging Tech</a:t>
            </a:r>
          </a:p>
          <a:p>
            <a:r>
              <a:rPr lang="en-US" sz="1800" dirty="0">
                <a:latin typeface="Arial" panose="020B0604020202020204" pitchFamily="34" charset="0"/>
                <a:cs typeface="Arial" panose="020B0604020202020204" pitchFamily="34" charset="0"/>
              </a:rPr>
              <a:t>Session 3 - Top-20 Enterprise Customer Types</a:t>
            </a:r>
          </a:p>
          <a:p>
            <a:r>
              <a:rPr lang="en-US" sz="1800" dirty="0">
                <a:latin typeface="Arial" panose="020B0604020202020204" pitchFamily="34" charset="0"/>
                <a:cs typeface="Arial" panose="020B0604020202020204" pitchFamily="34" charset="0"/>
              </a:rPr>
              <a:t>Session 4 - Top-10 Key Criteria for Enterprise Sales Meeting/Presentation </a:t>
            </a:r>
          </a:p>
          <a:p>
            <a:r>
              <a:rPr lang="en-US" sz="1800" dirty="0">
                <a:latin typeface="Arial" panose="020B0604020202020204" pitchFamily="34" charset="0"/>
                <a:cs typeface="Arial" panose="020B0604020202020204" pitchFamily="34" charset="0"/>
              </a:rPr>
              <a:t>Session 5 - Top-10 Enterprise Proposal Guide</a:t>
            </a:r>
          </a:p>
          <a:p>
            <a:pPr marL="0" indent="0">
              <a:buNone/>
            </a:pPr>
            <a:endParaRPr lang="en-US"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79E8916-D44E-CC43-AAA7-504E5E11389C}"/>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6" name="Rectangle 4">
            <a:extLst>
              <a:ext uri="{FF2B5EF4-FFF2-40B4-BE49-F238E27FC236}">
                <a16:creationId xmlns:a16="http://schemas.microsoft.com/office/drawing/2014/main" id="{99D87A4E-BFBF-BD45-8F33-2D3DEAC2BD97}"/>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41638616"/>
      </p:ext>
    </p:extLst>
  </p:cSld>
  <p:clrMapOvr>
    <a:masterClrMapping/>
  </p:clrMapOvr>
  <p:transition spd="slow">
    <p:push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expert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746081" y="1235970"/>
            <a:ext cx="7008735" cy="1647936"/>
          </a:xfrm>
        </p:spPr>
        <p:txBody>
          <a:bodyPr>
            <a:noAutofit/>
          </a:bodyPr>
          <a:lstStyle/>
          <a:p>
            <a:pPr marL="0" indent="0">
              <a:buNone/>
            </a:pPr>
            <a:r>
              <a:rPr lang="en-US" b="1" u="sng" dirty="0">
                <a:latin typeface="Arial" panose="020B0604020202020204" pitchFamily="34" charset="0"/>
                <a:cs typeface="Arial" panose="020B0604020202020204" pitchFamily="34" charset="0"/>
              </a:rPr>
              <a:t>Expert</a:t>
            </a:r>
            <a:r>
              <a:rPr lang="en-US" b="1" dirty="0">
                <a:latin typeface="Arial" panose="020B0604020202020204" pitchFamily="34" charset="0"/>
                <a:cs typeface="Arial" panose="020B0604020202020204" pitchFamily="34" charset="0"/>
              </a:rPr>
              <a:t> Sessions - Continued</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Session 6 - Top-10 Enterprise Business Issues</a:t>
            </a:r>
          </a:p>
          <a:p>
            <a:r>
              <a:rPr lang="en-US" sz="1600" dirty="0">
                <a:latin typeface="Arial" panose="020B0604020202020204" pitchFamily="34" charset="0"/>
                <a:cs typeface="Arial" panose="020B0604020202020204" pitchFamily="34" charset="0"/>
              </a:rPr>
              <a:t>Session 7 - Top-10 Enterprise Technical Issues</a:t>
            </a:r>
          </a:p>
          <a:p>
            <a:r>
              <a:rPr lang="en-US" sz="1600" dirty="0">
                <a:latin typeface="Arial" panose="020B0604020202020204" pitchFamily="34" charset="0"/>
                <a:cs typeface="Arial" panose="020B0604020202020204" pitchFamily="34" charset="0"/>
              </a:rPr>
              <a:t>Session 8 - Top-10 Enterprise Network Management Issues</a:t>
            </a:r>
          </a:p>
          <a:p>
            <a:r>
              <a:rPr lang="en-US" sz="1600" dirty="0">
                <a:latin typeface="Arial" panose="020B0604020202020204" pitchFamily="34" charset="0"/>
                <a:cs typeface="Arial" panose="020B0604020202020204" pitchFamily="34" charset="0"/>
              </a:rPr>
              <a:t>Session 9 - QUEST - Questions, Understanding, Evaluating, Systems-Support and Teaching</a:t>
            </a:r>
          </a:p>
          <a:p>
            <a:r>
              <a:rPr lang="en-US" sz="1600" dirty="0">
                <a:latin typeface="Arial" panose="020B0604020202020204" pitchFamily="34" charset="0"/>
                <a:cs typeface="Arial" panose="020B0604020202020204" pitchFamily="34" charset="0"/>
              </a:rPr>
              <a:t>Session 10 - Customer Phases - Assessment, Analysis, Selection &amp; Implementation</a:t>
            </a:r>
          </a:p>
          <a:p>
            <a:r>
              <a:rPr lang="en-US" sz="1600" dirty="0">
                <a:latin typeface="Arial" panose="020B0604020202020204" pitchFamily="34" charset="0"/>
                <a:cs typeface="Arial" panose="020B0604020202020204" pitchFamily="34" charset="0"/>
              </a:rPr>
              <a:t>Session 11 - Optional Role Play – Customer Case Studies </a:t>
            </a:r>
          </a:p>
          <a:p>
            <a:r>
              <a:rPr lang="en-US" sz="1600" dirty="0">
                <a:latin typeface="Arial" panose="020B0604020202020204" pitchFamily="34" charset="0"/>
                <a:cs typeface="Arial" panose="020B0604020202020204" pitchFamily="34" charset="0"/>
              </a:rPr>
              <a:t>Session 12 – Sales Manager Development for First Time, Team Turn Around and Accelerate Growth</a:t>
            </a:r>
          </a:p>
          <a:p>
            <a:r>
              <a:rPr lang="en-US" sz="1600" dirty="0">
                <a:latin typeface="Arial" panose="020B0604020202020204" pitchFamily="34" charset="0"/>
                <a:cs typeface="Arial" panose="020B0604020202020204" pitchFamily="34" charset="0"/>
              </a:rPr>
              <a:t>Session 13 - Optional Certification Testing</a:t>
            </a:r>
          </a:p>
          <a:p>
            <a:r>
              <a:rPr lang="en-US" sz="1600" dirty="0">
                <a:latin typeface="Arial" panose="020B0604020202020204" pitchFamily="34" charset="0"/>
                <a:cs typeface="Arial" panose="020B0604020202020204" pitchFamily="34" charset="0"/>
              </a:rPr>
              <a:t>Session 14 – “Personal Trainer” Coaching Service and App</a:t>
            </a:r>
          </a:p>
          <a:p>
            <a:pPr marL="0" indent="0">
              <a:buNone/>
            </a:pPr>
            <a:endParaRPr lang="en-US"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E65164-8267-9B41-AAE7-E8E30B4BC8FD}"/>
              </a:ext>
            </a:extLst>
          </p:cNvPr>
          <p:cNvSpPr txBox="1"/>
          <p:nvPr/>
        </p:nvSpPr>
        <p:spPr>
          <a:xfrm>
            <a:off x="15834732" y="1204332"/>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B780F785-ABF0-0048-AA14-085AA75EE637}"/>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8" name="Rectangle 4">
            <a:extLst>
              <a:ext uri="{FF2B5EF4-FFF2-40B4-BE49-F238E27FC236}">
                <a16:creationId xmlns:a16="http://schemas.microsoft.com/office/drawing/2014/main" id="{A87C50DE-D9E5-5641-8A83-44F32D9D448D}"/>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4153070479"/>
      </p:ext>
    </p:extLst>
  </p:cSld>
  <p:clrMapOvr>
    <a:masterClrMapping/>
  </p:clrMapOvr>
  <p:transition spd="slow">
    <p:push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81342" y="1245333"/>
            <a:ext cx="6821485" cy="1647936"/>
          </a:xfrm>
        </p:spPr>
        <p:txBody>
          <a:bodyPr>
            <a:noAutofit/>
          </a:bodyPr>
          <a:lstStyle/>
          <a:p>
            <a:r>
              <a:rPr lang="en-US" sz="2800" b="1" dirty="0">
                <a:latin typeface="Arial" panose="020B0604020202020204" pitchFamily="34" charset="0"/>
                <a:cs typeface="Arial" panose="020B0604020202020204" pitchFamily="34" charset="0"/>
              </a:rPr>
              <a:t>Fundamentals</a:t>
            </a:r>
            <a:r>
              <a:rPr lang="en-US" sz="2800" dirty="0">
                <a:latin typeface="Arial" panose="020B0604020202020204" pitchFamily="34" charset="0"/>
                <a:cs typeface="Arial" panose="020B0604020202020204" pitchFamily="34" charset="0"/>
              </a:rPr>
              <a:t> 1-hour</a:t>
            </a:r>
          </a:p>
          <a:p>
            <a:pPr lvl="1"/>
            <a:r>
              <a:rPr lang="en-US" sz="1800" dirty="0">
                <a:latin typeface="Arial" panose="020B0604020202020204" pitchFamily="34" charset="0"/>
                <a:cs typeface="Arial" panose="020B0604020202020204" pitchFamily="34" charset="0"/>
              </a:rPr>
              <a:t>Fundamentals of Virtual Events Technologies </a:t>
            </a:r>
          </a:p>
          <a:p>
            <a:pPr lvl="1"/>
            <a:r>
              <a:rPr lang="en-US" sz="1800" dirty="0">
                <a:latin typeface="Arial" panose="020B0604020202020204" pitchFamily="34" charset="0"/>
                <a:cs typeface="Arial" panose="020B0604020202020204" pitchFamily="34" charset="0"/>
              </a:rPr>
              <a:t>Virtual Event technologies – video, audio, graphic and augmented and emerging tech including AI and more</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2D24D0-6743-4D4F-999C-4FFE2C801C36}"/>
              </a:ext>
            </a:extLst>
          </p:cNvPr>
          <p:cNvSpPr txBox="1">
            <a:spLocks/>
          </p:cNvSpPr>
          <p:nvPr/>
        </p:nvSpPr>
        <p:spPr>
          <a:xfrm>
            <a:off x="512761" y="3077122"/>
            <a:ext cx="6821485" cy="16391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Advanced Level</a:t>
            </a:r>
            <a:r>
              <a:rPr lang="en-US" dirty="0">
                <a:solidFill>
                  <a:schemeClr val="bg1"/>
                </a:solidFill>
                <a:latin typeface="Arial" panose="020B0604020202020204" pitchFamily="34" charset="0"/>
                <a:cs typeface="Arial" panose="020B0604020202020204" pitchFamily="34" charset="0"/>
              </a:rPr>
              <a:t> ~2 hours</a:t>
            </a:r>
          </a:p>
          <a:p>
            <a:pPr lvl="1"/>
            <a:r>
              <a:rPr lang="en-US" dirty="0">
                <a:solidFill>
                  <a:schemeClr val="bg1"/>
                </a:solidFill>
                <a:latin typeface="Arial" panose="020B0604020202020204" pitchFamily="34" charset="0"/>
                <a:cs typeface="Arial" panose="020B0604020202020204" pitchFamily="34" charset="0"/>
              </a:rPr>
              <a:t>SEAL Team training – </a:t>
            </a:r>
            <a:r>
              <a:rPr lang="en-US" b="1" u="sng" dirty="0">
                <a:solidFill>
                  <a:schemeClr val="bg1"/>
                </a:solidFill>
                <a:latin typeface="Arial" panose="020B0604020202020204" pitchFamily="34" charset="0"/>
                <a:cs typeface="Arial" panose="020B0604020202020204" pitchFamily="34" charset="0"/>
              </a:rPr>
              <a:t>S</a:t>
            </a:r>
            <a:r>
              <a:rPr lang="en-US" dirty="0">
                <a:solidFill>
                  <a:schemeClr val="bg1"/>
                </a:solidFill>
                <a:latin typeface="Arial" panose="020B0604020202020204" pitchFamily="34" charset="0"/>
                <a:cs typeface="Arial" panose="020B0604020202020204" pitchFamily="34" charset="0"/>
              </a:rPr>
              <a:t>peaker, </a:t>
            </a:r>
            <a:r>
              <a:rPr lang="en-US" b="1" u="sng" dirty="0">
                <a:solidFill>
                  <a:schemeClr val="bg1"/>
                </a:solidFill>
                <a:latin typeface="Arial" panose="020B0604020202020204" pitchFamily="34" charset="0"/>
                <a:cs typeface="Arial" panose="020B0604020202020204" pitchFamily="34" charset="0"/>
              </a:rPr>
              <a:t>E</a:t>
            </a:r>
            <a:r>
              <a:rPr lang="en-US" dirty="0">
                <a:solidFill>
                  <a:schemeClr val="bg1"/>
                </a:solidFill>
                <a:latin typeface="Arial" panose="020B0604020202020204" pitchFamily="34" charset="0"/>
                <a:cs typeface="Arial" panose="020B0604020202020204" pitchFamily="34" charset="0"/>
              </a:rPr>
              <a:t>ngagement, </a:t>
            </a:r>
            <a:r>
              <a:rPr lang="en-US" b="1" u="sng" dirty="0">
                <a:solidFill>
                  <a:schemeClr val="bg1"/>
                </a:solidFill>
                <a:latin typeface="Arial" panose="020B0604020202020204" pitchFamily="34" charset="0"/>
                <a:cs typeface="Arial" panose="020B0604020202020204" pitchFamily="34" charset="0"/>
              </a:rPr>
              <a:t>A</a:t>
            </a:r>
            <a:r>
              <a:rPr lang="en-US" dirty="0">
                <a:solidFill>
                  <a:schemeClr val="bg1"/>
                </a:solidFill>
                <a:latin typeface="Arial" panose="020B0604020202020204" pitchFamily="34" charset="0"/>
                <a:cs typeface="Arial" panose="020B0604020202020204" pitchFamily="34" charset="0"/>
              </a:rPr>
              <a:t>udience and </a:t>
            </a:r>
            <a:r>
              <a:rPr lang="en-US" b="1" u="sng" dirty="0">
                <a:solidFill>
                  <a:schemeClr val="bg1"/>
                </a:solidFill>
                <a:latin typeface="Arial" panose="020B0604020202020204" pitchFamily="34" charset="0"/>
                <a:cs typeface="Arial" panose="020B0604020202020204" pitchFamily="34" charset="0"/>
              </a:rPr>
              <a:t>L</a:t>
            </a:r>
            <a:r>
              <a:rPr lang="en-US" dirty="0">
                <a:solidFill>
                  <a:schemeClr val="bg1"/>
                </a:solidFill>
                <a:latin typeface="Arial" panose="020B0604020202020204" pitchFamily="34" charset="0"/>
                <a:cs typeface="Arial" panose="020B0604020202020204" pitchFamily="34" charset="0"/>
              </a:rPr>
              <a:t>ogistics</a:t>
            </a:r>
          </a:p>
          <a:p>
            <a:pPr lvl="1"/>
            <a:r>
              <a:rPr lang="en-US" dirty="0">
                <a:solidFill>
                  <a:schemeClr val="bg1"/>
                </a:solidFill>
                <a:latin typeface="Arial" panose="020B0604020202020204" pitchFamily="34" charset="0"/>
                <a:cs typeface="Arial" panose="020B0604020202020204" pitchFamily="34" charset="0"/>
              </a:rPr>
              <a:t>Enhanced Virtual Events tech for Meeting Types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E9869AB-8A8A-5E41-83DC-D63F18830443}"/>
              </a:ext>
            </a:extLst>
          </p:cNvPr>
          <p:cNvSpPr txBox="1">
            <a:spLocks/>
          </p:cNvSpPr>
          <p:nvPr/>
        </p:nvSpPr>
        <p:spPr>
          <a:xfrm>
            <a:off x="442227" y="4789102"/>
            <a:ext cx="7444473" cy="70405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Expert Level</a:t>
            </a:r>
            <a:r>
              <a:rPr lang="en-US" dirty="0">
                <a:solidFill>
                  <a:schemeClr val="bg1"/>
                </a:solidFill>
                <a:latin typeface="Arial" panose="020B0604020202020204" pitchFamily="34" charset="0"/>
                <a:cs typeface="Arial" panose="020B0604020202020204" pitchFamily="34" charset="0"/>
              </a:rPr>
              <a:t> ~2 hours</a:t>
            </a:r>
          </a:p>
          <a:p>
            <a:pPr lvl="1" fontAlgn="base"/>
            <a:r>
              <a:rPr lang="en-US" dirty="0">
                <a:solidFill>
                  <a:schemeClr val="bg1"/>
                </a:solidFill>
                <a:latin typeface="Arial" panose="020B0604020202020204" pitchFamily="34" charset="0"/>
                <a:cs typeface="Arial" panose="020B0604020202020204" pitchFamily="34" charset="0"/>
              </a:rPr>
              <a:t>Advanced level discussion on high-level discussions including C-level presentations, investors, Wall Street Analysts, crisis communications and virtual trade shows</a:t>
            </a:r>
          </a:p>
        </p:txBody>
      </p:sp>
      <p:sp>
        <p:nvSpPr>
          <p:cNvPr id="4" name="TextBox 3">
            <a:extLst>
              <a:ext uri="{FF2B5EF4-FFF2-40B4-BE49-F238E27FC236}">
                <a16:creationId xmlns:a16="http://schemas.microsoft.com/office/drawing/2014/main" id="{98CB496D-93DD-0148-9A0B-E49038C34335}"/>
              </a:ext>
            </a:extLst>
          </p:cNvPr>
          <p:cNvSpPr txBox="1"/>
          <p:nvPr/>
        </p:nvSpPr>
        <p:spPr>
          <a:xfrm>
            <a:off x="15990849" y="1070517"/>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6F3B295E-78EC-7C4D-BD58-0DA560DBE775}"/>
              </a:ext>
            </a:extLst>
          </p:cNvPr>
          <p:cNvPicPr>
            <a:picLocks noChangeAspect="1"/>
          </p:cNvPicPr>
          <p:nvPr/>
        </p:nvPicPr>
        <p:blipFill>
          <a:blip r:embed="rId3"/>
          <a:stretch>
            <a:fillRect/>
          </a:stretch>
        </p:blipFill>
        <p:spPr>
          <a:xfrm>
            <a:off x="7244418" y="100806"/>
            <a:ext cx="2634474" cy="3681046"/>
          </a:xfrm>
          <a:prstGeom prst="rect">
            <a:avLst/>
          </a:prstGeom>
        </p:spPr>
      </p:pic>
      <p:pic>
        <p:nvPicPr>
          <p:cNvPr id="12" name="Picture 11">
            <a:extLst>
              <a:ext uri="{FF2B5EF4-FFF2-40B4-BE49-F238E27FC236}">
                <a16:creationId xmlns:a16="http://schemas.microsoft.com/office/drawing/2014/main" id="{7E14772B-7F0A-A44A-94A1-89BC02F67283}"/>
              </a:ext>
            </a:extLst>
          </p:cNvPr>
          <p:cNvPicPr>
            <a:picLocks noChangeAspect="1"/>
          </p:cNvPicPr>
          <p:nvPr/>
        </p:nvPicPr>
        <p:blipFill>
          <a:blip r:embed="rId4"/>
          <a:stretch>
            <a:fillRect/>
          </a:stretch>
        </p:blipFill>
        <p:spPr>
          <a:xfrm>
            <a:off x="9369957" y="2339879"/>
            <a:ext cx="2654144" cy="3390678"/>
          </a:xfrm>
          <a:prstGeom prst="rect">
            <a:avLst/>
          </a:prstGeom>
        </p:spPr>
      </p:pic>
      <p:sp>
        <p:nvSpPr>
          <p:cNvPr id="13" name="Rectangle 4">
            <a:extLst>
              <a:ext uri="{FF2B5EF4-FFF2-40B4-BE49-F238E27FC236}">
                <a16:creationId xmlns:a16="http://schemas.microsoft.com/office/drawing/2014/main" id="{6A3D30DC-D30A-584E-B842-E23B4273AEA5}"/>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4" name="Title 1">
            <a:extLst>
              <a:ext uri="{FF2B5EF4-FFF2-40B4-BE49-F238E27FC236}">
                <a16:creationId xmlns:a16="http://schemas.microsoft.com/office/drawing/2014/main" id="{FBAEF2E7-6DC9-7346-B9E7-6B561101F69F}"/>
              </a:ext>
            </a:extLst>
          </p:cNvPr>
          <p:cNvSpPr>
            <a:spLocks noGrp="1"/>
          </p:cNvSpPr>
          <p:nvPr>
            <p:ph type="title"/>
          </p:nvPr>
        </p:nvSpPr>
        <p:spPr>
          <a:xfrm>
            <a:off x="417512" y="293056"/>
            <a:ext cx="7126288" cy="990652"/>
          </a:xfrm>
        </p:spPr>
        <p:txBody>
          <a:bodyPr>
            <a:noAutofit/>
          </a:bodyPr>
          <a:lstStyle/>
          <a:p>
            <a:pPr algn="ctr"/>
            <a:r>
              <a:rPr lang="en-US" sz="2800" b="1" dirty="0">
                <a:latin typeface="Arial" panose="020B0604020202020204" pitchFamily="34" charset="0"/>
                <a:cs typeface="Arial" panose="020B0604020202020204" pitchFamily="34" charset="0"/>
              </a:rPr>
              <a:t>Virtual Teacher-Presenter</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Events-Meetings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Professional Certification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45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Autofit/>
          </a:bodyPr>
          <a:lstStyle/>
          <a:p>
            <a:pPr algn="ctr"/>
            <a:r>
              <a:rPr lang="en-US" sz="2800" b="1" dirty="0">
                <a:latin typeface="Arial" panose="020B0604020202020204" pitchFamily="34" charset="0"/>
                <a:cs typeface="Arial" panose="020B0604020202020204" pitchFamily="34" charset="0"/>
              </a:rPr>
              <a:t>Virtual Teacher-Presenter</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Events-Meetings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Professional Certification</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704658"/>
            <a:ext cx="6731656" cy="1647936"/>
          </a:xfrm>
        </p:spPr>
        <p:txBody>
          <a:bodyPr>
            <a:noAutofit/>
          </a:bodyPr>
          <a:lstStyle/>
          <a:p>
            <a:r>
              <a:rPr lang="en-US" sz="2100" b="1" dirty="0">
                <a:latin typeface="Arial" panose="020B0604020202020204" pitchFamily="34" charset="0"/>
                <a:cs typeface="Arial" panose="020B0604020202020204" pitchFamily="34" charset="0"/>
              </a:rPr>
              <a:t>Virtual Event Producer</a:t>
            </a:r>
            <a:r>
              <a:rPr lang="en-US" sz="2100" dirty="0">
                <a:latin typeface="Arial" panose="020B0604020202020204" pitchFamily="34" charset="0"/>
                <a:cs typeface="Arial" panose="020B0604020202020204" pitchFamily="34" charset="0"/>
              </a:rPr>
              <a:t> ~1-hour</a:t>
            </a:r>
          </a:p>
          <a:p>
            <a:pPr lvl="1"/>
            <a:r>
              <a:rPr lang="en-US" sz="2100" dirty="0">
                <a:latin typeface="Arial" panose="020B0604020202020204" pitchFamily="34" charset="0"/>
                <a:cs typeface="Arial" panose="020B0604020202020204" pitchFamily="34" charset="0"/>
              </a:rPr>
              <a:t>For large audience and special audience (museums, parks, music theatre, sporting) event productions. </a:t>
            </a:r>
            <a:br>
              <a:rPr lang="en-US" sz="2100"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lvl="1"/>
            <a:endParaRPr lang="en-US" sz="21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2D24D0-6743-4D4F-999C-4FFE2C801C36}"/>
              </a:ext>
            </a:extLst>
          </p:cNvPr>
          <p:cNvSpPr txBox="1">
            <a:spLocks/>
          </p:cNvSpPr>
          <p:nvPr/>
        </p:nvSpPr>
        <p:spPr>
          <a:xfrm>
            <a:off x="512762" y="3429000"/>
            <a:ext cx="7983538" cy="16391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100" b="1" dirty="0">
                <a:solidFill>
                  <a:schemeClr val="bg1"/>
                </a:solidFill>
                <a:latin typeface="Arial" panose="020B0604020202020204" pitchFamily="34" charset="0"/>
                <a:cs typeface="Arial" panose="020B0604020202020204" pitchFamily="34" charset="0"/>
              </a:rPr>
              <a:t>Virtual Event Production</a:t>
            </a:r>
            <a:r>
              <a:rPr lang="en-US" sz="2100" dirty="0">
                <a:solidFill>
                  <a:schemeClr val="bg1"/>
                </a:solidFill>
                <a:latin typeface="Arial" panose="020B0604020202020204" pitchFamily="34" charset="0"/>
                <a:cs typeface="Arial" panose="020B0604020202020204" pitchFamily="34" charset="0"/>
              </a:rPr>
              <a:t> ~1-hour</a:t>
            </a:r>
          </a:p>
          <a:p>
            <a:pPr lvl="1"/>
            <a:r>
              <a:rPr lang="en-US" sz="2100" dirty="0">
                <a:solidFill>
                  <a:schemeClr val="bg1"/>
                </a:solidFill>
                <a:latin typeface="Arial" panose="020B0604020202020204" pitchFamily="34" charset="0"/>
                <a:cs typeface="Arial" panose="020B0604020202020204" pitchFamily="34" charset="0"/>
              </a:rPr>
              <a:t>For those interested in building or remodeling a room or rooms for professional home video production technologies.</a:t>
            </a:r>
            <a:br>
              <a:rPr lang="en-US" sz="2100" dirty="0">
                <a:solidFill>
                  <a:schemeClr val="bg1"/>
                </a:solidFill>
                <a:latin typeface="Arial" panose="020B0604020202020204" pitchFamily="34" charset="0"/>
                <a:cs typeface="Arial" panose="020B0604020202020204" pitchFamily="34" charset="0"/>
              </a:rPr>
            </a:br>
            <a:endParaRPr lang="en-US" sz="2100" dirty="0">
              <a:solidFill>
                <a:schemeClr val="bg1"/>
              </a:solidFill>
              <a:latin typeface="Arial" panose="020B0604020202020204" pitchFamily="34" charset="0"/>
              <a:cs typeface="Arial" panose="020B0604020202020204" pitchFamily="34" charset="0"/>
            </a:endParaRPr>
          </a:p>
          <a:p>
            <a:endParaRPr lang="en-US" sz="21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2CE7AC6-D8AC-9447-B79C-B2022B4C5543}"/>
              </a:ext>
            </a:extLst>
          </p:cNvPr>
          <p:cNvSpPr txBox="1"/>
          <p:nvPr/>
        </p:nvSpPr>
        <p:spPr>
          <a:xfrm>
            <a:off x="-379141" y="4616605"/>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FC56C8D-FE52-E548-B296-8575A8E9167B}"/>
              </a:ext>
            </a:extLst>
          </p:cNvPr>
          <p:cNvPicPr>
            <a:picLocks noChangeAspect="1"/>
          </p:cNvPicPr>
          <p:nvPr/>
        </p:nvPicPr>
        <p:blipFill>
          <a:blip r:embed="rId2"/>
          <a:stretch>
            <a:fillRect/>
          </a:stretch>
        </p:blipFill>
        <p:spPr>
          <a:xfrm>
            <a:off x="7543800" y="155568"/>
            <a:ext cx="2634474" cy="3681046"/>
          </a:xfrm>
          <a:prstGeom prst="rect">
            <a:avLst/>
          </a:prstGeom>
        </p:spPr>
      </p:pic>
      <p:pic>
        <p:nvPicPr>
          <p:cNvPr id="8" name="Picture 7">
            <a:extLst>
              <a:ext uri="{FF2B5EF4-FFF2-40B4-BE49-F238E27FC236}">
                <a16:creationId xmlns:a16="http://schemas.microsoft.com/office/drawing/2014/main" id="{8EA901C3-3F5F-FB4F-B993-3B45BCFDAE12}"/>
              </a:ext>
            </a:extLst>
          </p:cNvPr>
          <p:cNvPicPr>
            <a:picLocks noChangeAspect="1"/>
          </p:cNvPicPr>
          <p:nvPr/>
        </p:nvPicPr>
        <p:blipFill>
          <a:blip r:embed="rId3"/>
          <a:stretch>
            <a:fillRect/>
          </a:stretch>
        </p:blipFill>
        <p:spPr>
          <a:xfrm>
            <a:off x="9369957" y="2339879"/>
            <a:ext cx="2654144" cy="3390678"/>
          </a:xfrm>
          <a:prstGeom prst="rect">
            <a:avLst/>
          </a:prstGeom>
        </p:spPr>
      </p:pic>
      <p:sp>
        <p:nvSpPr>
          <p:cNvPr id="9" name="Rectangle 4">
            <a:extLst>
              <a:ext uri="{FF2B5EF4-FFF2-40B4-BE49-F238E27FC236}">
                <a16:creationId xmlns:a16="http://schemas.microsoft.com/office/drawing/2014/main" id="{656D7444-76E5-3E45-B25D-99B2A4696A72}"/>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974027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DE05BC-2878-D34E-B078-4EFBBDDB1EB9}"/>
              </a:ext>
            </a:extLst>
          </p:cNvPr>
          <p:cNvSpPr>
            <a:spLocks noGrp="1"/>
          </p:cNvSpPr>
          <p:nvPr>
            <p:ph idx="1"/>
          </p:nvPr>
        </p:nvSpPr>
        <p:spPr>
          <a:xfrm>
            <a:off x="723899" y="647700"/>
            <a:ext cx="10741269" cy="5581650"/>
          </a:xfrm>
        </p:spPr>
        <p:txBody>
          <a:bodyPr>
            <a:noAutofit/>
          </a:bodyPr>
          <a:lstStyle/>
          <a:p>
            <a:pPr marL="0" indent="0">
              <a:buNone/>
            </a:pPr>
            <a:r>
              <a:rPr lang="en-US" sz="1700" dirty="0">
                <a:latin typeface="Arial" panose="020B0604020202020204" pitchFamily="34" charset="0"/>
                <a:cs typeface="Arial" panose="020B0604020202020204" pitchFamily="34" charset="0"/>
              </a:rPr>
              <a:t>User evaluations:</a:t>
            </a:r>
          </a:p>
          <a:p>
            <a:pPr marL="0" indent="0">
              <a:buNone/>
            </a:pPr>
            <a:r>
              <a:rPr lang="en-US" sz="1700" dirty="0">
                <a:latin typeface="Arial" panose="020B0604020202020204" pitchFamily="34" charset="0"/>
                <a:cs typeface="Arial" panose="020B0604020202020204" pitchFamily="34" charset="0"/>
              </a:rPr>
              <a:t>“Leadership begins with great presentations, team building, collaboration and frankly being organized.  The VEP Procert gave me all these tools and much more to be a better CTO leader.” J.L </a:t>
            </a:r>
          </a:p>
          <a:p>
            <a:pPr marL="0" indent="0">
              <a:buNone/>
            </a:pPr>
            <a:r>
              <a:rPr lang="en-US" sz="1700" dirty="0">
                <a:latin typeface="Arial" panose="020B0604020202020204" pitchFamily="34" charset="0"/>
                <a:cs typeface="Arial" panose="020B0604020202020204" pitchFamily="34" charset="0"/>
              </a:rPr>
              <a:t>“Meetings are the bane of my business, however, nothing gets done without them. I needed skills and ideas to make meetings and business communications faster, reducing costs and frankly, much better.  VEP did that - thanks.” M.G CEO</a:t>
            </a:r>
          </a:p>
          <a:p>
            <a:pPr marL="0" indent="0">
              <a:buNone/>
            </a:pPr>
            <a:r>
              <a:rPr lang="en-US" sz="1700" dirty="0">
                <a:latin typeface="Arial" panose="020B0604020202020204" pitchFamily="34" charset="0"/>
                <a:cs typeface="Arial" panose="020B0604020202020204" pitchFamily="34" charset="0"/>
              </a:rPr>
              <a:t>”VEP is the best course for better management communications – period.” K.E</a:t>
            </a:r>
          </a:p>
          <a:p>
            <a:pPr marL="0" indent="0">
              <a:buNone/>
            </a:pPr>
            <a:r>
              <a:rPr lang="en-US" sz="1700" dirty="0">
                <a:latin typeface="Arial" panose="020B0604020202020204" pitchFamily="34" charset="0"/>
                <a:cs typeface="Arial" panose="020B0604020202020204" pitchFamily="34" charset="0"/>
              </a:rPr>
              <a:t>Vendor evaluations:</a:t>
            </a:r>
          </a:p>
          <a:p>
            <a:pPr marL="0" indent="0">
              <a:buNone/>
            </a:pPr>
            <a:r>
              <a:rPr lang="en-US" sz="1700" dirty="0">
                <a:latin typeface="Arial" panose="020B0604020202020204" pitchFamily="34" charset="0"/>
                <a:cs typeface="Arial" panose="020B0604020202020204" pitchFamily="34" charset="0"/>
              </a:rPr>
              <a:t>“The VSP class accelerates our conferencing and collaboration revenues reducing the sales cycle by demonstrating to our customers we are committed to user ‘driver training’ to help them make better presentation and use cases of our solutions.”  D.T.</a:t>
            </a:r>
          </a:p>
          <a:p>
            <a:pPr marL="0" indent="0">
              <a:buNone/>
            </a:pPr>
            <a:r>
              <a:rPr lang="en-US" sz="1700" dirty="0">
                <a:latin typeface="Arial" panose="020B0604020202020204" pitchFamily="34" charset="0"/>
                <a:cs typeface="Arial" panose="020B0604020202020204" pitchFamily="34" charset="0"/>
              </a:rPr>
              <a:t>“I have been selling conferencing for a long time and so tired of hearing stories of the old conferencing system going unused because users aren’t really trained.  That is, they try it and fail especially C-levels, the VSP course gives me a real competitive-edge showing we are committed to the customer now and in the future.” R.C.</a:t>
            </a:r>
          </a:p>
        </p:txBody>
      </p:sp>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a:bodyPr>
          <a:lstStyle/>
          <a:p>
            <a:pPr algn="ctr"/>
            <a:r>
              <a:rPr lang="en-US" sz="2800" dirty="0"/>
              <a:t>Virtual Professional class evaluations</a:t>
            </a:r>
          </a:p>
        </p:txBody>
      </p:sp>
      <p:sp>
        <p:nvSpPr>
          <p:cNvPr id="7" name="Rectangle 4">
            <a:extLst>
              <a:ext uri="{FF2B5EF4-FFF2-40B4-BE49-F238E27FC236}">
                <a16:creationId xmlns:a16="http://schemas.microsoft.com/office/drawing/2014/main" id="{40ECD3A1-8850-0043-A383-FE1B72DF8E6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79771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fontScale="90000"/>
          </a:bodyPr>
          <a:lstStyle/>
          <a:p>
            <a:r>
              <a:rPr lang="en-US" dirty="0"/>
              <a:t>Virtual Professional class evaluations</a:t>
            </a:r>
          </a:p>
        </p:txBody>
      </p:sp>
      <p:sp>
        <p:nvSpPr>
          <p:cNvPr id="2" name="Rectangle 1">
            <a:extLst>
              <a:ext uri="{FF2B5EF4-FFF2-40B4-BE49-F238E27FC236}">
                <a16:creationId xmlns:a16="http://schemas.microsoft.com/office/drawing/2014/main" id="{6508A328-4CF0-0540-8E9B-7D777B618E09}"/>
              </a:ext>
            </a:extLst>
          </p:cNvPr>
          <p:cNvSpPr/>
          <p:nvPr/>
        </p:nvSpPr>
        <p:spPr>
          <a:xfrm>
            <a:off x="625108" y="797310"/>
            <a:ext cx="8697312" cy="5615704"/>
          </a:xfrm>
          <a:prstGeom prst="rect">
            <a:avLst/>
          </a:prstGeom>
        </p:spPr>
        <p:txBody>
          <a:bodyPr wrap="square">
            <a:spAutoFit/>
          </a:bodyPr>
          <a:lstStyle/>
          <a:p>
            <a:pPr>
              <a:lnSpc>
                <a:spcPct val="150000"/>
              </a:lnSpc>
            </a:pPr>
            <a:r>
              <a:rPr lang="en-US" sz="2200" dirty="0">
                <a:solidFill>
                  <a:schemeClr val="bg1"/>
                </a:solidFill>
                <a:latin typeface="Arial" panose="020B0604020202020204" pitchFamily="34" charset="0"/>
                <a:cs typeface="Arial" panose="020B0604020202020204" pitchFamily="34" charset="0"/>
              </a:rPr>
              <a:t>"Tom and I developed and delivered more than a dozen virtual webinars on social media, virtual selling and marketing strategies. Tom is an excellent course designer, developer and importantly has great delivery and virtual presentation skills. I would highly recommend him for any virtual presentations including investor pitch, virtual selling, virtual events professional as well as highly technical subjects including AI. </a:t>
            </a:r>
          </a:p>
          <a:p>
            <a:pPr>
              <a:lnSpc>
                <a:spcPct val="150000"/>
              </a:lnSpc>
            </a:pPr>
            <a:r>
              <a:rPr lang="en-US" sz="2200" dirty="0">
                <a:solidFill>
                  <a:schemeClr val="bg1"/>
                </a:solidFill>
                <a:latin typeface="Arial" panose="020B0604020202020204" pitchFamily="34" charset="0"/>
                <a:cs typeface="Arial" panose="020B0604020202020204" pitchFamily="34" charset="0"/>
              </a:rPr>
              <a:t>His book on AI - </a:t>
            </a:r>
            <a:r>
              <a:rPr lang="en-US" sz="2200" u="sng"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MindMeld </a:t>
            </a:r>
            <a:r>
              <a:rPr lang="en-US" sz="2200" dirty="0">
                <a:solidFill>
                  <a:schemeClr val="bg1"/>
                </a:solidFill>
                <a:latin typeface="Arial" panose="020B0604020202020204" pitchFamily="34" charset="0"/>
                <a:cs typeface="Arial" panose="020B0604020202020204" pitchFamily="34" charset="0"/>
              </a:rPr>
              <a:t>has been called the best book on AI yet written. He can really help you be your best." </a:t>
            </a:r>
          </a:p>
          <a:p>
            <a:pPr>
              <a:lnSpc>
                <a:spcPct val="150000"/>
              </a:lnSpc>
            </a:pPr>
            <a:r>
              <a:rPr lang="en-US" sz="2200" u="sng"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Evan Kirstel </a:t>
            </a:r>
            <a:r>
              <a:rPr lang="en-US" sz="2200" dirty="0">
                <a:solidFill>
                  <a:schemeClr val="bg1"/>
                </a:solidFill>
                <a:latin typeface="Arial" panose="020B0604020202020204" pitchFamily="34" charset="0"/>
                <a:cs typeface="Arial" panose="020B0604020202020204" pitchFamily="34" charset="0"/>
              </a:rPr>
              <a:t>#1 Social Media in AI, Retail Tech and many other B2B markets. </a:t>
            </a:r>
          </a:p>
        </p:txBody>
      </p:sp>
      <p:pic>
        <p:nvPicPr>
          <p:cNvPr id="5" name="Picture 4">
            <a:extLst>
              <a:ext uri="{FF2B5EF4-FFF2-40B4-BE49-F238E27FC236}">
                <a16:creationId xmlns:a16="http://schemas.microsoft.com/office/drawing/2014/main" id="{2745EFB0-E475-4B49-B1CA-842D08882170}"/>
              </a:ext>
            </a:extLst>
          </p:cNvPr>
          <p:cNvPicPr>
            <a:picLocks noChangeAspect="1"/>
          </p:cNvPicPr>
          <p:nvPr/>
        </p:nvPicPr>
        <p:blipFill>
          <a:blip r:embed="rId4"/>
          <a:stretch>
            <a:fillRect/>
          </a:stretch>
        </p:blipFill>
        <p:spPr>
          <a:xfrm>
            <a:off x="9507152" y="1828797"/>
            <a:ext cx="2371428" cy="2413775"/>
          </a:xfrm>
          <a:prstGeom prst="rect">
            <a:avLst/>
          </a:prstGeom>
        </p:spPr>
      </p:pic>
      <p:sp>
        <p:nvSpPr>
          <p:cNvPr id="7" name="Rectangle 4">
            <a:extLst>
              <a:ext uri="{FF2B5EF4-FFF2-40B4-BE49-F238E27FC236}">
                <a16:creationId xmlns:a16="http://schemas.microsoft.com/office/drawing/2014/main" id="{E191D193-A5F0-AB41-8960-4312E1775404}"/>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149428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8FF42F-F876-2A43-A607-E3F7D492E98B}"/>
              </a:ext>
            </a:extLst>
          </p:cNvPr>
          <p:cNvSpPr/>
          <p:nvPr/>
        </p:nvSpPr>
        <p:spPr>
          <a:xfrm>
            <a:off x="9050248" y="6431518"/>
            <a:ext cx="2111475"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UCXmarket.live</a:t>
            </a:r>
          </a:p>
        </p:txBody>
      </p:sp>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fontScale="90000"/>
          </a:bodyPr>
          <a:lstStyle/>
          <a:p>
            <a:r>
              <a:rPr lang="en-US" dirty="0"/>
              <a:t>Virtual Professional class evaluations</a:t>
            </a:r>
          </a:p>
        </p:txBody>
      </p:sp>
      <p:sp>
        <p:nvSpPr>
          <p:cNvPr id="2" name="Rectangle 1">
            <a:extLst>
              <a:ext uri="{FF2B5EF4-FFF2-40B4-BE49-F238E27FC236}">
                <a16:creationId xmlns:a16="http://schemas.microsoft.com/office/drawing/2014/main" id="{6508A328-4CF0-0540-8E9B-7D777B618E09}"/>
              </a:ext>
            </a:extLst>
          </p:cNvPr>
          <p:cNvSpPr/>
          <p:nvPr/>
        </p:nvSpPr>
        <p:spPr>
          <a:xfrm>
            <a:off x="736617" y="596592"/>
            <a:ext cx="10816043" cy="5938870"/>
          </a:xfrm>
          <a:prstGeom prst="rect">
            <a:avLst/>
          </a:prstGeom>
        </p:spPr>
        <p:txBody>
          <a:bodyPr wrap="square">
            <a:spAutoFit/>
          </a:bodyPr>
          <a:lstStyle/>
          <a:p>
            <a:pPr>
              <a:lnSpc>
                <a:spcPct val="150000"/>
              </a:lnSpc>
            </a:pPr>
            <a:r>
              <a:rPr lang="en-US" sz="1900" dirty="0">
                <a:solidFill>
                  <a:schemeClr val="bg1"/>
                </a:solidFill>
                <a:latin typeface="Arial" panose="020B0604020202020204" pitchFamily="34" charset="0"/>
                <a:cs typeface="Arial" panose="020B0604020202020204" pitchFamily="34" charset="0"/>
              </a:rPr>
              <a:t>Tom has been involved in the Rockies Venture Club for many years at one time assisting us with our social media and insightful thought leadership blogs. He also attended many monthly meetings listening to hundreds of startup pitch presentations.</a:t>
            </a:r>
          </a:p>
          <a:p>
            <a:pPr>
              <a:lnSpc>
                <a:spcPct val="150000"/>
              </a:lnSpc>
            </a:pPr>
            <a:r>
              <a:rPr lang="en-US" sz="1900" dirty="0">
                <a:solidFill>
                  <a:schemeClr val="bg1"/>
                </a:solidFill>
                <a:latin typeface="Arial" panose="020B0604020202020204" pitchFamily="34" charset="0"/>
                <a:cs typeface="Arial" panose="020B0604020202020204" pitchFamily="34" charset="0"/>
              </a:rPr>
              <a:t> </a:t>
            </a:r>
          </a:p>
          <a:p>
            <a:pPr>
              <a:lnSpc>
                <a:spcPct val="150000"/>
              </a:lnSpc>
            </a:pPr>
            <a:r>
              <a:rPr lang="en-US" sz="1900" dirty="0">
                <a:solidFill>
                  <a:schemeClr val="bg1"/>
                </a:solidFill>
                <a:latin typeface="Arial" panose="020B0604020202020204" pitchFamily="34" charset="0"/>
                <a:cs typeface="Arial" panose="020B0604020202020204" pitchFamily="34" charset="0"/>
              </a:rPr>
              <a:t>Tom and I team-taught the section in the RVC Hyperaccelerator program five times on Sales, Go-to Marketing and Marketing to more than 50 companies. We also share the critical concern that marketing is #1 cause of startup failure and success. Tom is a great course developer, engaging presenter and thought leader and would highly recommend </a:t>
            </a:r>
            <a:r>
              <a:rPr lang="en-US" sz="1900" u="sng" dirty="0">
                <a:solidFill>
                  <a:schemeClr val="bg1"/>
                </a:solidFill>
                <a:latin typeface="Arial" panose="020B0604020202020204" pitchFamily="34" charset="0"/>
                <a:cs typeface="Arial" panose="020B0604020202020204" pitchFamily="34" charset="0"/>
              </a:rPr>
              <a:t>his </a:t>
            </a:r>
            <a:r>
              <a:rPr lang="en-US" sz="1900" b="1" u="sng" dirty="0">
                <a:solidFill>
                  <a:schemeClr val="bg1"/>
                </a:solidFill>
                <a:latin typeface="Arial" panose="020B0604020202020204" pitchFamily="34" charset="0"/>
                <a:cs typeface="Arial" panose="020B0604020202020204" pitchFamily="34" charset="0"/>
              </a:rPr>
              <a:t>Virtual Event/Sales Professiona</a:t>
            </a:r>
            <a:r>
              <a:rPr lang="en-US" sz="1900" u="sng" dirty="0">
                <a:solidFill>
                  <a:schemeClr val="bg1"/>
                </a:solidFill>
                <a:latin typeface="Arial" panose="020B0604020202020204" pitchFamily="34" charset="0"/>
                <a:cs typeface="Arial" panose="020B0604020202020204" pitchFamily="34" charset="0"/>
              </a:rPr>
              <a:t>l </a:t>
            </a:r>
            <a:r>
              <a:rPr lang="en-US" sz="1900" dirty="0">
                <a:solidFill>
                  <a:schemeClr val="bg1"/>
                </a:solidFill>
                <a:latin typeface="Arial" panose="020B0604020202020204" pitchFamily="34" charset="0"/>
                <a:cs typeface="Arial" panose="020B0604020202020204" pitchFamily="34" charset="0"/>
              </a:rPr>
              <a:t>courses to any startup, business or anyone wanting to make their business plan presentation to investors and others get "pitch perfect." </a:t>
            </a:r>
          </a:p>
          <a:p>
            <a:br>
              <a:rPr lang="en-US" sz="2200" dirty="0">
                <a:solidFill>
                  <a:schemeClr val="bg1"/>
                </a:solidFill>
                <a:latin typeface="Arial" panose="020B0604020202020204" pitchFamily="34" charset="0"/>
                <a:cs typeface="Arial" panose="020B0604020202020204" pitchFamily="34" charset="0"/>
              </a:rPr>
            </a:br>
            <a:endParaRPr lang="en-US" sz="22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Peter Adams CEO Rockies Venture Club</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363C36B-97F1-924F-82AF-113A0DAF3D0D}"/>
              </a:ext>
            </a:extLst>
          </p:cNvPr>
          <p:cNvPicPr>
            <a:picLocks noChangeAspect="1"/>
          </p:cNvPicPr>
          <p:nvPr/>
        </p:nvPicPr>
        <p:blipFill>
          <a:blip r:embed="rId2"/>
          <a:stretch>
            <a:fillRect/>
          </a:stretch>
        </p:blipFill>
        <p:spPr>
          <a:xfrm>
            <a:off x="6481180" y="4618101"/>
            <a:ext cx="4959970" cy="1845570"/>
          </a:xfrm>
          <a:prstGeom prst="rect">
            <a:avLst/>
          </a:prstGeom>
        </p:spPr>
      </p:pic>
      <p:sp>
        <p:nvSpPr>
          <p:cNvPr id="10" name="Rectangle 4">
            <a:extLst>
              <a:ext uri="{FF2B5EF4-FFF2-40B4-BE49-F238E27FC236}">
                <a16:creationId xmlns:a16="http://schemas.microsoft.com/office/drawing/2014/main" id="{EAD4E06D-CFB2-C345-9ED4-EF0F5F8B57DF}"/>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36004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3A7EA3-73DF-C440-BC76-71BFBC975B48}"/>
              </a:ext>
            </a:extLst>
          </p:cNvPr>
          <p:cNvSpPr/>
          <p:nvPr/>
        </p:nvSpPr>
        <p:spPr>
          <a:xfrm>
            <a:off x="850706" y="881254"/>
            <a:ext cx="10808676" cy="5615704"/>
          </a:xfrm>
          <a:prstGeom prst="rect">
            <a:avLst/>
          </a:prstGeom>
        </p:spPr>
        <p:txBody>
          <a:bodyPr wrap="square">
            <a:spAutoFit/>
          </a:bodyPr>
          <a:lstStyle/>
          <a:p>
            <a:pPr>
              <a:lnSpc>
                <a:spcPct val="150000"/>
              </a:lnSpc>
            </a:pPr>
            <a:r>
              <a:rPr lang="en-US" sz="2200" b="1" dirty="0">
                <a:solidFill>
                  <a:schemeClr val="bg1"/>
                </a:solidFill>
                <a:latin typeface="Arial" panose="020B0604020202020204" pitchFamily="34" charset="0"/>
                <a:cs typeface="Arial" panose="020B0604020202020204" pitchFamily="34" charset="0"/>
              </a:rPr>
              <a:t>Problem for Travel Places and “Spaces”</a:t>
            </a:r>
            <a:r>
              <a:rPr lang="en-US" sz="2200" dirty="0">
                <a:solidFill>
                  <a:schemeClr val="bg1"/>
                </a:solidFill>
                <a:latin typeface="Arial" panose="020B0604020202020204" pitchFamily="34" charset="0"/>
                <a:cs typeface="Arial" panose="020B0604020202020204" pitchFamily="34" charset="0"/>
              </a:rPr>
              <a:t> - </a:t>
            </a:r>
            <a:r>
              <a:rPr lang="en-US" sz="2200" b="1" dirty="0">
                <a:solidFill>
                  <a:schemeClr val="bg1"/>
                </a:solidFill>
                <a:latin typeface="Arial" panose="020B0604020202020204" pitchFamily="34" charset="0"/>
                <a:cs typeface="Arial" panose="020B0604020202020204" pitchFamily="34" charset="0"/>
              </a:rPr>
              <a:t>“If your competitors give tourists a better reason to visit their resort, park, hotel, amusement, museum, or flight to outer space </a:t>
            </a:r>
            <a:r>
              <a:rPr lang="en-US" sz="2200" b="1" i="1" dirty="0">
                <a:solidFill>
                  <a:schemeClr val="bg1"/>
                </a:solidFill>
                <a:latin typeface="Arial" panose="020B0604020202020204" pitchFamily="34" charset="0"/>
                <a:cs typeface="Arial" panose="020B0604020202020204" pitchFamily="34" charset="0"/>
              </a:rPr>
              <a:t>they will go there and even again. And, they may never ever come to your space.”</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b="1" dirty="0">
                <a:solidFill>
                  <a:schemeClr val="bg1"/>
                </a:solidFill>
                <a:latin typeface="Arial" panose="020B0604020202020204" pitchFamily="34" charset="0"/>
                <a:cs typeface="Arial" panose="020B0604020202020204" pitchFamily="34" charset="0"/>
              </a:rPr>
              <a:t>Solution</a:t>
            </a:r>
            <a:r>
              <a:rPr lang="en-US" sz="2200" dirty="0">
                <a:solidFill>
                  <a:schemeClr val="bg1"/>
                </a:solidFill>
                <a:latin typeface="Arial" panose="020B0604020202020204" pitchFamily="34" charset="0"/>
                <a:cs typeface="Arial" panose="020B0604020202020204" pitchFamily="34" charset="0"/>
              </a:rPr>
              <a:t> – For travel ”spaces” SocialStreamingTV can build live and ondemand networks with virtual demonstration events and more </a:t>
            </a:r>
            <a:r>
              <a:rPr lang="en-US" sz="2200" b="1" dirty="0">
                <a:solidFill>
                  <a:schemeClr val="bg1"/>
                </a:solidFill>
                <a:latin typeface="Arial" panose="020B0604020202020204" pitchFamily="34" charset="0"/>
                <a:cs typeface="Arial" panose="020B0604020202020204" pitchFamily="34" charset="0"/>
              </a:rPr>
              <a:t>to show visitors what it will be like when the do come and all the fun things they have as well.</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dirty="0">
                <a:solidFill>
                  <a:schemeClr val="bg1"/>
                </a:solidFill>
                <a:latin typeface="Arial" panose="020B0604020202020204" pitchFamily="34" charset="0"/>
                <a:cs typeface="Arial" panose="020B0604020202020204" pitchFamily="34" charset="0"/>
              </a:rPr>
              <a:t>Let’s see what the solution can look like !</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5EE2E9D-6435-2444-A41D-16494ABF9AE1}"/>
              </a:ext>
            </a:extLst>
          </p:cNvPr>
          <p:cNvSpPr/>
          <p:nvPr/>
        </p:nvSpPr>
        <p:spPr>
          <a:xfrm>
            <a:off x="703383" y="373423"/>
            <a:ext cx="11043139" cy="507831"/>
          </a:xfrm>
          <a:prstGeom prst="rect">
            <a:avLst/>
          </a:prstGeom>
        </p:spPr>
        <p:txBody>
          <a:bodyPr wrap="square">
            <a:spAutoFit/>
          </a:bodyPr>
          <a:lstStyle/>
          <a:p>
            <a:pPr algn="ct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Problem-Solution for Travel-Tourism</a:t>
            </a:r>
            <a:endParaRPr lang="en-US"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3B485B80-AA15-8444-A87E-95D239386822}"/>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01030826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5"/>
          <p:cNvSpPr txBox="1"/>
          <p:nvPr/>
        </p:nvSpPr>
        <p:spPr>
          <a:xfrm>
            <a:off x="2614040" y="1676661"/>
            <a:ext cx="6669452" cy="1752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150000"/>
              </a:lnSpc>
              <a:defRPr sz="2500" b="1">
                <a:solidFill>
                  <a:srgbClr val="FFFFFF"/>
                </a:solidFill>
                <a:latin typeface="Arial"/>
                <a:ea typeface="Arial"/>
                <a:cs typeface="Arial"/>
                <a:sym typeface="Arial"/>
              </a:defRPr>
            </a:pPr>
            <a:r>
              <a:rPr dirty="0">
                <a:solidFill>
                  <a:schemeClr val="bg1"/>
                </a:solidFill>
              </a:rPr>
              <a:t>Thank for your reviewing this presentation</a:t>
            </a:r>
            <a:r>
              <a:rPr lang="en-US" dirty="0">
                <a:solidFill>
                  <a:schemeClr val="bg1"/>
                </a:solidFill>
              </a:rPr>
              <a:t>.</a:t>
            </a:r>
          </a:p>
          <a:p>
            <a:pPr algn="ctr">
              <a:lnSpc>
                <a:spcPct val="150000"/>
              </a:lnSpc>
              <a:defRPr sz="2500" b="1">
                <a:solidFill>
                  <a:srgbClr val="FFFFFF"/>
                </a:solidFill>
                <a:latin typeface="Arial"/>
                <a:ea typeface="Arial"/>
                <a:cs typeface="Arial"/>
                <a:sym typeface="Arial"/>
              </a:defRPr>
            </a:pPr>
            <a:endParaRPr lang="en-US" dirty="0">
              <a:solidFill>
                <a:schemeClr val="bg1"/>
              </a:solidFill>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A little more to help you get started</a:t>
            </a:r>
            <a:endParaRPr lang="en-US" i="1" dirty="0">
              <a:solidFill>
                <a:schemeClr val="bg1"/>
              </a:solidFill>
            </a:endParaRPr>
          </a:p>
        </p:txBody>
      </p:sp>
      <p:sp>
        <p:nvSpPr>
          <p:cNvPr id="5" name="Rectangle 4">
            <a:extLst>
              <a:ext uri="{FF2B5EF4-FFF2-40B4-BE49-F238E27FC236}">
                <a16:creationId xmlns:a16="http://schemas.microsoft.com/office/drawing/2014/main" id="{967E6783-45B9-4542-8616-5C6D876700A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000948078"/>
      </p:ext>
    </p:extLst>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939675" y="580292"/>
            <a:ext cx="10666172" cy="4704749"/>
          </a:xfrm>
        </p:spPr>
        <p:txBody>
          <a:bodyPr>
            <a:normAutofit fontScale="92500" lnSpcReduction="10000"/>
          </a:bodyPr>
          <a:lstStyle/>
          <a:p>
            <a:pPr marL="0" indent="0">
              <a:buNone/>
            </a:pPr>
            <a:r>
              <a:rPr lang="en-US" b="1" dirty="0"/>
              <a:t>Before we get started – </a:t>
            </a:r>
            <a:r>
              <a:rPr lang="en-US" dirty="0"/>
              <a:t>let’s just discuss for a moment the #1 question people ask before doing video streaming </a:t>
            </a:r>
            <a:r>
              <a:rPr lang="en-US" b="1" dirty="0"/>
              <a:t>– </a:t>
            </a:r>
            <a:r>
              <a:rPr lang="en-US" sz="3000" b="1" u="sng" dirty="0"/>
              <a:t>How do I do  it ?  </a:t>
            </a:r>
          </a:p>
          <a:p>
            <a:pPr marL="0" indent="0">
              <a:buNone/>
            </a:pPr>
            <a:r>
              <a:rPr lang="en-US" b="1" dirty="0"/>
              <a:t>Here’s one answer to help you get started:</a:t>
            </a:r>
          </a:p>
          <a:p>
            <a:r>
              <a:rPr lang="en-US" dirty="0"/>
              <a:t> Our customer wrote this cool one-page article call Tech Tips - "Thinking Beyond the Webcam - "</a:t>
            </a:r>
            <a:r>
              <a:rPr lang="en-US" b="1" dirty="0"/>
              <a:t>How to Do Build Your Own Video Network Easily for Hundreds, Not Thousands</a:t>
            </a:r>
            <a:r>
              <a:rPr lang="en-US" dirty="0"/>
              <a:t>” by Steve Peckman - Founder - Eclipse Learning Partners</a:t>
            </a:r>
          </a:p>
          <a:p>
            <a:r>
              <a:rPr lang="en-US" dirty="0"/>
              <a:t>Steve wrote, The use cases for live streaming and on demand video are endless for live music concerts, theatre and dance performances, museum tours, outdoor sporting events, churches, business meetings and trade shows, corporate events and much more.  </a:t>
            </a:r>
            <a:r>
              <a:rPr lang="en-US" b="1" dirty="0"/>
              <a:t>But you will need some equipment to do it well and here’s one way, not the only way but a cool innovative way.</a:t>
            </a:r>
            <a:endParaRPr lang="en-US" dirty="0"/>
          </a:p>
          <a:p>
            <a:pPr marL="0" indent="0">
              <a:buNone/>
            </a:pPr>
            <a:endParaRPr lang="en-US" b="1" dirty="0"/>
          </a:p>
          <a:p>
            <a:pPr marL="0" indent="0">
              <a:buNone/>
            </a:pPr>
            <a:endParaRPr lang="en-US"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7" name="Picture 6">
            <a:extLst>
              <a:ext uri="{FF2B5EF4-FFF2-40B4-BE49-F238E27FC236}">
                <a16:creationId xmlns:a16="http://schemas.microsoft.com/office/drawing/2014/main" id="{F3BF07A8-817F-3B4B-AE6B-A48EBE3E501A}"/>
              </a:ext>
            </a:extLst>
          </p:cNvPr>
          <p:cNvPicPr>
            <a:picLocks noChangeAspect="1"/>
          </p:cNvPicPr>
          <p:nvPr/>
        </p:nvPicPr>
        <p:blipFill>
          <a:blip r:embed="rId2"/>
          <a:stretch>
            <a:fillRect/>
          </a:stretch>
        </p:blipFill>
        <p:spPr>
          <a:xfrm>
            <a:off x="7110047" y="5285041"/>
            <a:ext cx="4495800" cy="838200"/>
          </a:xfrm>
          <a:prstGeom prst="rect">
            <a:avLst/>
          </a:prstGeom>
        </p:spPr>
      </p:pic>
      <p:sp>
        <p:nvSpPr>
          <p:cNvPr id="5" name="Rectangle 4">
            <a:extLst>
              <a:ext uri="{FF2B5EF4-FFF2-40B4-BE49-F238E27FC236}">
                <a16:creationId xmlns:a16="http://schemas.microsoft.com/office/drawing/2014/main" id="{7F0B6BF3-875E-E548-9DC1-D2045467354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57760256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using a computer&#10;&#10;Description automatically generated with low confidence">
            <a:extLst>
              <a:ext uri="{FF2B5EF4-FFF2-40B4-BE49-F238E27FC236}">
                <a16:creationId xmlns:a16="http://schemas.microsoft.com/office/drawing/2014/main" id="{F8B9AE0E-68B4-EC47-B806-D5E3B058C6B2}"/>
              </a:ext>
            </a:extLst>
          </p:cNvPr>
          <p:cNvPicPr/>
          <p:nvPr/>
        </p:nvPicPr>
        <p:blipFill>
          <a:blip r:embed="rId2">
            <a:extLst>
              <a:ext uri="{28A0092B-C50C-407E-A947-70E740481C1C}">
                <a14:useLocalDpi xmlns:a14="http://schemas.microsoft.com/office/drawing/2010/main" val="0"/>
              </a:ext>
            </a:extLst>
          </a:blip>
          <a:stretch>
            <a:fillRect/>
          </a:stretch>
        </p:blipFill>
        <p:spPr>
          <a:xfrm>
            <a:off x="0" y="57151"/>
            <a:ext cx="12146496" cy="6753957"/>
          </a:xfrm>
          <a:prstGeom prst="rect">
            <a:avLst/>
          </a:prstGeom>
        </p:spPr>
      </p:pic>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10" name="Rectangle 9">
            <a:extLst>
              <a:ext uri="{FF2B5EF4-FFF2-40B4-BE49-F238E27FC236}">
                <a16:creationId xmlns:a16="http://schemas.microsoft.com/office/drawing/2014/main" id="{116FF073-54E7-DB4C-8173-06064F1E97A8}"/>
              </a:ext>
            </a:extLst>
          </p:cNvPr>
          <p:cNvSpPr/>
          <p:nvPr/>
        </p:nvSpPr>
        <p:spPr>
          <a:xfrm>
            <a:off x="517763" y="4600246"/>
            <a:ext cx="4625737" cy="1477328"/>
          </a:xfrm>
          <a:prstGeom prst="rect">
            <a:avLst/>
          </a:prstGeom>
          <a:solidFill>
            <a:schemeClr val="accent1"/>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To get started you can use a video mixing device such as the ATEM video mixing board that allows you to connect multiple HDMI sources and have them appear to your computer as one A/V device. </a:t>
            </a:r>
            <a:endParaRPr lang="en-US" dirty="0"/>
          </a:p>
        </p:txBody>
      </p:sp>
      <p:sp>
        <p:nvSpPr>
          <p:cNvPr id="6" name="Rectangle 4">
            <a:extLst>
              <a:ext uri="{FF2B5EF4-FFF2-40B4-BE49-F238E27FC236}">
                <a16:creationId xmlns:a16="http://schemas.microsoft.com/office/drawing/2014/main" id="{25724AE6-1F51-7043-865D-828048A65D4A}"/>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426333707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1129981" y="215413"/>
            <a:ext cx="10593096" cy="4704749"/>
          </a:xfrm>
        </p:spPr>
        <p:txBody>
          <a:bodyPr>
            <a:normAutofit/>
          </a:bodyPr>
          <a:lstStyle/>
          <a:p>
            <a:pPr marL="0" indent="0">
              <a:buNone/>
            </a:pPr>
            <a:endParaRPr lang="en-US" dirty="0"/>
          </a:p>
        </p:txBody>
      </p:sp>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7" name="Picture 6" descr="A picture containing text, person, indoor, floor&#10;&#10;Description automatically generated">
            <a:extLst>
              <a:ext uri="{FF2B5EF4-FFF2-40B4-BE49-F238E27FC236}">
                <a16:creationId xmlns:a16="http://schemas.microsoft.com/office/drawing/2014/main" id="{7A6D6331-D58A-2241-ABAC-A27EC2231BBB}"/>
              </a:ext>
            </a:extLst>
          </p:cNvPr>
          <p:cNvPicPr/>
          <p:nvPr/>
        </p:nvPicPr>
        <p:blipFill>
          <a:blip r:embed="rId2">
            <a:extLst>
              <a:ext uri="{28A0092B-C50C-407E-A947-70E740481C1C}">
                <a14:useLocalDpi xmlns:a14="http://schemas.microsoft.com/office/drawing/2010/main" val="0"/>
              </a:ext>
            </a:extLst>
          </a:blip>
          <a:stretch>
            <a:fillRect/>
          </a:stretch>
        </p:blipFill>
        <p:spPr>
          <a:xfrm>
            <a:off x="0" y="1172"/>
            <a:ext cx="12192000" cy="6337733"/>
          </a:xfrm>
          <a:prstGeom prst="rect">
            <a:avLst/>
          </a:prstGeom>
        </p:spPr>
      </p:pic>
      <p:sp>
        <p:nvSpPr>
          <p:cNvPr id="5" name="Rectangle 4">
            <a:extLst>
              <a:ext uri="{FF2B5EF4-FFF2-40B4-BE49-F238E27FC236}">
                <a16:creationId xmlns:a16="http://schemas.microsoft.com/office/drawing/2014/main" id="{3A3734FE-6BFC-DC4F-B947-9C6524335EBF}"/>
              </a:ext>
            </a:extLst>
          </p:cNvPr>
          <p:cNvSpPr/>
          <p:nvPr/>
        </p:nvSpPr>
        <p:spPr>
          <a:xfrm>
            <a:off x="6426529" y="5691402"/>
            <a:ext cx="5134708" cy="646331"/>
          </a:xfrm>
          <a:prstGeom prst="rect">
            <a:avLst/>
          </a:prstGeom>
          <a:solidFill>
            <a:schemeClr val="accent1"/>
          </a:solidFill>
        </p:spPr>
        <p:txBody>
          <a:bodyPr wrap="square">
            <a:spAutoFit/>
          </a:bodyPr>
          <a:lstStyle/>
          <a:p>
            <a:r>
              <a:rPr lang="en-US" dirty="0">
                <a:solidFill>
                  <a:schemeClr val="bg1"/>
                </a:solidFill>
              </a:rPr>
              <a:t>The ATEM Mini has 2 audio inputs, so you can connect the output of an audio mixing board into it. </a:t>
            </a:r>
          </a:p>
        </p:txBody>
      </p:sp>
      <p:sp>
        <p:nvSpPr>
          <p:cNvPr id="9" name="Rectangle 4">
            <a:extLst>
              <a:ext uri="{FF2B5EF4-FFF2-40B4-BE49-F238E27FC236}">
                <a16:creationId xmlns:a16="http://schemas.microsoft.com/office/drawing/2014/main" id="{22F11274-CB74-C646-B1C8-35A5E68E34A0}"/>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0262132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679387" y="132432"/>
            <a:ext cx="11301598" cy="4704749"/>
          </a:xfrm>
        </p:spPr>
        <p:txBody>
          <a:bodyPr>
            <a:noAutofit/>
          </a:bodyPr>
          <a:lstStyle/>
          <a:p>
            <a:r>
              <a:rPr lang="en-US" sz="1800" b="1" dirty="0">
                <a:solidFill>
                  <a:schemeClr val="bg1"/>
                </a:solidFill>
              </a:rPr>
              <a:t>Putting It All Together - Background</a:t>
            </a:r>
            <a:endParaRPr lang="en-US" sz="1800" dirty="0">
              <a:solidFill>
                <a:schemeClr val="bg1"/>
              </a:solidFill>
            </a:endParaRPr>
          </a:p>
          <a:p>
            <a:r>
              <a:rPr lang="en-US" sz="1800" dirty="0">
                <a:solidFill>
                  <a:schemeClr val="bg1"/>
                </a:solidFill>
                <a:latin typeface="Arial" panose="020B0604020202020204" pitchFamily="34" charset="0"/>
                <a:cs typeface="Arial" panose="020B0604020202020204" pitchFamily="34" charset="0"/>
              </a:rPr>
              <a:t>The ATEM video mixing board allows you to connect multiple HDMI sources and have them appear to your computer as one A/V device. </a:t>
            </a:r>
            <a:r>
              <a:rPr lang="en-US" sz="1800" dirty="0"/>
              <a:t>  </a:t>
            </a:r>
            <a:r>
              <a:rPr lang="en-US" sz="1800" dirty="0">
                <a:solidFill>
                  <a:schemeClr val="bg1"/>
                </a:solidFill>
                <a:latin typeface="Arial" panose="020B0604020202020204" pitchFamily="34" charset="0"/>
                <a:cs typeface="Arial" panose="020B0604020202020204" pitchFamily="34" charset="0"/>
              </a:rPr>
              <a:t>HDMI sources can range from high-quality cameras, computers, iOS or Android devices with HDMI adapters, anything with an HDMI output. When it comes time to broadcast, you can select which camera is "on-air" and you can switch sources from HDMI-1 to HDMI-2 with the push of a button with a selection of transition fades as you would have with PowerPoint slide transition feature. </a:t>
            </a:r>
            <a:r>
              <a:rPr lang="en-US" sz="1800" dirty="0"/>
              <a:t>The base model starts at just $295 retail with additional features like the ability to record directly to a USB hard drive and record multiple camera inputs as individual streams that you can mix later in DaVinci or similar video software, the price ranges upward.   For $995 the Mini Extreme, get 8-HDMI inputs, 16-way multiview, 4 ATEM Advanced Chroma key, SuperSource with 4 extra DVE's, 2 HDMI outputs, 2 USB ports and a more powerful control panel which </a:t>
            </a:r>
            <a:r>
              <a:rPr lang="en-US" sz="1800" b="1" dirty="0"/>
              <a:t>I believe is a breakthrough price point for the featureset. </a:t>
            </a:r>
          </a:p>
          <a:p>
            <a:r>
              <a:rPr lang="en-US" sz="1800" dirty="0"/>
              <a:t>The ATEM Mini has 2 audio inputs, so you can connect the output of an audio mixing board into it. There is a software audio mixing board within the ATEM which is controlled from your Mac or PC via a USB-C connection, so you can mix the sound from the audio ports and the HDMI sources. Not only can you use this instead of your webcam when you broadcast with SSTV, but the ATEM Mini also streams directly to Facebook, YouTube, etc.</a:t>
            </a:r>
          </a:p>
          <a:p>
            <a:r>
              <a:rPr lang="en-US" sz="1800" dirty="0"/>
              <a:t> </a:t>
            </a:r>
            <a:r>
              <a:rPr lang="en-US" sz="1800" b="1" dirty="0">
                <a:solidFill>
                  <a:schemeClr val="bg1"/>
                </a:solidFill>
                <a:hlinkClick r:id="rId2">
                  <a:extLst>
                    <a:ext uri="{A12FA001-AC4F-418D-AE19-62706E023703}">
                      <ahyp:hlinkClr xmlns:ahyp="http://schemas.microsoft.com/office/drawing/2018/hyperlinkcolor" val="tx"/>
                    </a:ext>
                  </a:extLst>
                </a:hlinkClick>
              </a:rPr>
              <a:t>Click here </a:t>
            </a:r>
            <a:r>
              <a:rPr lang="en-US" sz="1800" dirty="0"/>
              <a:t>for the complete one-page article and contact information for Steve and get him to help you amp up and ramp up your video streaming efforts.</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4" name="TextBox 3">
            <a:extLst>
              <a:ext uri="{FF2B5EF4-FFF2-40B4-BE49-F238E27FC236}">
                <a16:creationId xmlns:a16="http://schemas.microsoft.com/office/drawing/2014/main" id="{972DB757-E6EE-864D-8BCC-578DC53BD762}"/>
              </a:ext>
            </a:extLst>
          </p:cNvPr>
          <p:cNvSpPr txBox="1"/>
          <p:nvPr/>
        </p:nvSpPr>
        <p:spPr>
          <a:xfrm>
            <a:off x="-1477108" y="246184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615BDECE-D5FE-8042-A544-11D059EB1BCE}"/>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3702022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56BFDB-CB4E-094F-8CA6-2EDACE805B4F}"/>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4">
            <a:extLst>
              <a:ext uri="{FF2B5EF4-FFF2-40B4-BE49-F238E27FC236}">
                <a16:creationId xmlns:a16="http://schemas.microsoft.com/office/drawing/2014/main" id="{6570C0F6-43B2-8B41-879B-E305C4109110}"/>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652443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F22166-498F-4D4E-BF77-9C691E9FD1F5}"/>
              </a:ext>
            </a:extLst>
          </p:cNvPr>
          <p:cNvSpPr txBox="1"/>
          <p:nvPr/>
        </p:nvSpPr>
        <p:spPr>
          <a:xfrm>
            <a:off x="547043" y="5196583"/>
            <a:ext cx="11126764" cy="100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150000"/>
              </a:lnSpc>
              <a:defRPr sz="2700">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So Many Places To Go Urban Space, Outdoor Space and </a:t>
            </a:r>
            <a:r>
              <a:rPr lang="en-US" sz="2100" u="sng" dirty="0">
                <a:latin typeface="Arial" panose="020B0604020202020204" pitchFamily="34" charset="0"/>
                <a:cs typeface="Arial" panose="020B0604020202020204" pitchFamily="34" charset="0"/>
              </a:rPr>
              <a:t>Now Outer Space Tourism !</a:t>
            </a:r>
          </a:p>
          <a:p>
            <a:pPr algn="ctr">
              <a:lnSpc>
                <a:spcPct val="150000"/>
              </a:lnSpc>
              <a:defRPr sz="2700">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To Compete Every “Space” Will Have To Promote Themselves Even More</a:t>
            </a:r>
          </a:p>
        </p:txBody>
      </p:sp>
      <p:pic>
        <p:nvPicPr>
          <p:cNvPr id="7" name="Picture 6" descr="A picture containing text, sky, outdoor&#10;&#10;Description automatically generated">
            <a:extLst>
              <a:ext uri="{FF2B5EF4-FFF2-40B4-BE49-F238E27FC236}">
                <a16:creationId xmlns:a16="http://schemas.microsoft.com/office/drawing/2014/main" id="{96829D22-C46F-E246-9D1F-EB03A443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858" y="1210763"/>
            <a:ext cx="6272019" cy="3291837"/>
          </a:xfrm>
          <a:prstGeom prst="rect">
            <a:avLst/>
          </a:prstGeom>
        </p:spPr>
      </p:pic>
      <p:pic>
        <p:nvPicPr>
          <p:cNvPr id="13" name="Picture 12" descr="A picture containing grass, outdoor, sky, mountain&#10;&#10;Description automatically generated">
            <a:extLst>
              <a:ext uri="{FF2B5EF4-FFF2-40B4-BE49-F238E27FC236}">
                <a16:creationId xmlns:a16="http://schemas.microsoft.com/office/drawing/2014/main" id="{D9AB0F74-452A-0444-B8DF-D84CC504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638" y="109396"/>
            <a:ext cx="3736242" cy="4238730"/>
          </a:xfrm>
          <a:prstGeom prst="rect">
            <a:avLst/>
          </a:prstGeom>
        </p:spPr>
      </p:pic>
      <p:pic>
        <p:nvPicPr>
          <p:cNvPr id="17" name="Picture 16">
            <a:extLst>
              <a:ext uri="{FF2B5EF4-FFF2-40B4-BE49-F238E27FC236}">
                <a16:creationId xmlns:a16="http://schemas.microsoft.com/office/drawing/2014/main" id="{82954D70-F47F-764C-8761-9B3280018585}"/>
              </a:ext>
            </a:extLst>
          </p:cNvPr>
          <p:cNvPicPr>
            <a:picLocks noChangeAspect="1"/>
          </p:cNvPicPr>
          <p:nvPr/>
        </p:nvPicPr>
        <p:blipFill>
          <a:blip r:embed="rId4"/>
          <a:stretch>
            <a:fillRect/>
          </a:stretch>
        </p:blipFill>
        <p:spPr>
          <a:xfrm>
            <a:off x="7211242" y="4131932"/>
            <a:ext cx="4616208" cy="1110667"/>
          </a:xfrm>
          <a:prstGeom prst="rect">
            <a:avLst/>
          </a:prstGeom>
        </p:spPr>
      </p:pic>
      <p:pic>
        <p:nvPicPr>
          <p:cNvPr id="18" name="Picture 17">
            <a:extLst>
              <a:ext uri="{FF2B5EF4-FFF2-40B4-BE49-F238E27FC236}">
                <a16:creationId xmlns:a16="http://schemas.microsoft.com/office/drawing/2014/main" id="{FB9A3719-DA22-884B-A166-F299F9C2373B}"/>
              </a:ext>
            </a:extLst>
          </p:cNvPr>
          <p:cNvPicPr>
            <a:picLocks noChangeAspect="1"/>
          </p:cNvPicPr>
          <p:nvPr/>
        </p:nvPicPr>
        <p:blipFill>
          <a:blip r:embed="rId5"/>
          <a:stretch>
            <a:fillRect/>
          </a:stretch>
        </p:blipFill>
        <p:spPr>
          <a:xfrm>
            <a:off x="37120" y="1498613"/>
            <a:ext cx="4616208" cy="2080663"/>
          </a:xfrm>
          <a:prstGeom prst="rect">
            <a:avLst/>
          </a:prstGeom>
        </p:spPr>
      </p:pic>
      <p:pic>
        <p:nvPicPr>
          <p:cNvPr id="14" name="Picture 13">
            <a:extLst>
              <a:ext uri="{FF2B5EF4-FFF2-40B4-BE49-F238E27FC236}">
                <a16:creationId xmlns:a16="http://schemas.microsoft.com/office/drawing/2014/main" id="{FD71EAC9-80CC-FB41-B6A3-DC2020A9F596}"/>
              </a:ext>
            </a:extLst>
          </p:cNvPr>
          <p:cNvPicPr>
            <a:picLocks noChangeAspect="1"/>
          </p:cNvPicPr>
          <p:nvPr/>
        </p:nvPicPr>
        <p:blipFill>
          <a:blip r:embed="rId6"/>
          <a:stretch>
            <a:fillRect/>
          </a:stretch>
        </p:blipFill>
        <p:spPr>
          <a:xfrm>
            <a:off x="273050" y="2513258"/>
            <a:ext cx="4108510" cy="2462772"/>
          </a:xfrm>
          <a:prstGeom prst="rect">
            <a:avLst/>
          </a:prstGeom>
        </p:spPr>
      </p:pic>
      <p:sp>
        <p:nvSpPr>
          <p:cNvPr id="2" name="Rectangle 1">
            <a:extLst>
              <a:ext uri="{FF2B5EF4-FFF2-40B4-BE49-F238E27FC236}">
                <a16:creationId xmlns:a16="http://schemas.microsoft.com/office/drawing/2014/main" id="{84CC2B26-363A-0245-9AAD-06E07834F3B7}"/>
              </a:ext>
            </a:extLst>
          </p:cNvPr>
          <p:cNvSpPr/>
          <p:nvPr/>
        </p:nvSpPr>
        <p:spPr>
          <a:xfrm>
            <a:off x="3527667" y="4502600"/>
            <a:ext cx="4262705" cy="369332"/>
          </a:xfrm>
          <a:prstGeom prst="rect">
            <a:avLst/>
          </a:prstGeom>
          <a:solidFill>
            <a:srgbClr val="002060"/>
          </a:solidFill>
        </p:spPr>
        <p:txBody>
          <a:bodyPr wrap="none">
            <a:spAutoFit/>
          </a:bodyPr>
          <a:lstStyle/>
          <a:p>
            <a:r>
              <a:rPr lang="en-US" dirty="0">
                <a:solidFill>
                  <a:schemeClr val="bg1"/>
                </a:solidFill>
                <a:latin typeface="Arial" panose="020B0604020202020204" pitchFamily="34" charset="0"/>
                <a:cs typeface="Arial" panose="020B0604020202020204" pitchFamily="34" charset="0"/>
              </a:rPr>
              <a:t>Billionaires Faceoff – Branson v. Bezos </a:t>
            </a:r>
            <a:endParaRPr lang="en-US" dirty="0">
              <a:solidFill>
                <a:schemeClr val="bg1"/>
              </a:solidFill>
            </a:endParaRPr>
          </a:p>
        </p:txBody>
      </p:sp>
      <p:sp>
        <p:nvSpPr>
          <p:cNvPr id="3" name="Rectangle 2">
            <a:extLst>
              <a:ext uri="{FF2B5EF4-FFF2-40B4-BE49-F238E27FC236}">
                <a16:creationId xmlns:a16="http://schemas.microsoft.com/office/drawing/2014/main" id="{1619CCF2-EBA7-C342-94C3-577B68D668B9}"/>
              </a:ext>
            </a:extLst>
          </p:cNvPr>
          <p:cNvSpPr/>
          <p:nvPr/>
        </p:nvSpPr>
        <p:spPr>
          <a:xfrm>
            <a:off x="70337" y="229338"/>
            <a:ext cx="11066585" cy="923330"/>
          </a:xfrm>
          <a:prstGeom prst="rect">
            <a:avLst/>
          </a:prstGeom>
          <a:solidFill>
            <a:schemeClr val="accent3">
              <a:lumMod val="50000"/>
            </a:schemeClr>
          </a:solidFill>
        </p:spPr>
        <p:txBody>
          <a:bodyPr wrap="square">
            <a:spAutoFit/>
          </a:bodyPr>
          <a:lstStyle/>
          <a:p>
            <a:pPr algn="ct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Solving One of the Toughest Personal and Families Challenges: </a:t>
            </a:r>
          </a:p>
          <a:p>
            <a:pPr algn="ct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Where To Go on Vacation?</a:t>
            </a:r>
          </a:p>
        </p:txBody>
      </p:sp>
      <p:sp>
        <p:nvSpPr>
          <p:cNvPr id="11" name="Rectangle 4">
            <a:extLst>
              <a:ext uri="{FF2B5EF4-FFF2-40B4-BE49-F238E27FC236}">
                <a16:creationId xmlns:a16="http://schemas.microsoft.com/office/drawing/2014/main" id="{165447D7-7E06-1C4A-91FA-9371BF0E4FC6}"/>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620916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7" name="Picture 6" descr="A picture containing text, person, sign, blue&#10;&#10;Description automatically generated">
            <a:extLst>
              <a:ext uri="{FF2B5EF4-FFF2-40B4-BE49-F238E27FC236}">
                <a16:creationId xmlns:a16="http://schemas.microsoft.com/office/drawing/2014/main" id="{CE5F248D-0F88-8441-8972-5B4462DCE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247" y="57151"/>
            <a:ext cx="9025198" cy="5054111"/>
          </a:xfrm>
          <a:prstGeom prst="rect">
            <a:avLst/>
          </a:prstGeom>
        </p:spPr>
      </p:pic>
      <p:sp>
        <p:nvSpPr>
          <p:cNvPr id="4" name="Rectangle 3">
            <a:extLst>
              <a:ext uri="{FF2B5EF4-FFF2-40B4-BE49-F238E27FC236}">
                <a16:creationId xmlns:a16="http://schemas.microsoft.com/office/drawing/2014/main" id="{EE698A96-5437-4C48-9210-5A1644D245E8}"/>
              </a:ext>
            </a:extLst>
          </p:cNvPr>
          <p:cNvSpPr/>
          <p:nvPr/>
        </p:nvSpPr>
        <p:spPr>
          <a:xfrm>
            <a:off x="855091" y="4624597"/>
            <a:ext cx="11019510" cy="1553054"/>
          </a:xfrm>
          <a:prstGeom prst="rect">
            <a:avLst/>
          </a:prstGeom>
          <a:solidFill>
            <a:srgbClr val="002060"/>
          </a:solidFill>
        </p:spPr>
        <p:txBody>
          <a:bodyPr wrap="square">
            <a:spAutoFit/>
          </a:bodyPr>
          <a:lstStyle/>
          <a:p>
            <a:pPr>
              <a:lnSpc>
                <a:spcPct val="150000"/>
              </a:lnSpc>
            </a:pPr>
            <a:r>
              <a:rPr lang="en-US" sz="2200" b="1" dirty="0">
                <a:solidFill>
                  <a:schemeClr val="bg1"/>
                </a:solidFill>
                <a:latin typeface="Arial" panose="020B0604020202020204" pitchFamily="34" charset="0"/>
                <a:cs typeface="Arial" panose="020B0604020202020204" pitchFamily="34" charset="0"/>
              </a:rPr>
              <a:t>The results are dramatic with bookings up 42% !</a:t>
            </a:r>
          </a:p>
          <a:p>
            <a:pPr>
              <a:lnSpc>
                <a:spcPct val="150000"/>
              </a:lnSpc>
            </a:pPr>
            <a:r>
              <a:rPr lang="en-US" sz="2200" dirty="0">
                <a:solidFill>
                  <a:schemeClr val="bg1"/>
                </a:solidFill>
                <a:latin typeface="Arial" panose="020B0604020202020204" pitchFamily="34" charset="0"/>
                <a:cs typeface="Arial" panose="020B0604020202020204" pitchFamily="34" charset="0"/>
              </a:rPr>
              <a:t>We didn’t build Viking.TV – we can build a better network to provide resorts, fun places, travel providers and others with their own private branded video network.</a:t>
            </a:r>
          </a:p>
        </p:txBody>
      </p:sp>
      <p:sp>
        <p:nvSpPr>
          <p:cNvPr id="6" name="Rectangle 4">
            <a:extLst>
              <a:ext uri="{FF2B5EF4-FFF2-40B4-BE49-F238E27FC236}">
                <a16:creationId xmlns:a16="http://schemas.microsoft.com/office/drawing/2014/main" id="{E1641843-92DC-BD49-B456-81C0B7E9E1D0}"/>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76150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B4047C6C-AC04-D447-B8A5-75A8CF76B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23446"/>
            <a:ext cx="12192000" cy="6096000"/>
          </a:xfrm>
          <a:prstGeom prst="rect">
            <a:avLst/>
          </a:prstGeom>
        </p:spPr>
      </p:pic>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9" name="Picture 8" descr="A picture containing text, electronics, display, screenshot&#10;&#10;Description automatically generated">
            <a:extLst>
              <a:ext uri="{FF2B5EF4-FFF2-40B4-BE49-F238E27FC236}">
                <a16:creationId xmlns:a16="http://schemas.microsoft.com/office/drawing/2014/main" id="{A74DA13E-DC35-D946-95D4-048372D3B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6" y="1660951"/>
            <a:ext cx="12192000" cy="2820989"/>
          </a:xfrm>
          <a:prstGeom prst="rect">
            <a:avLst/>
          </a:prstGeom>
        </p:spPr>
      </p:pic>
      <p:sp>
        <p:nvSpPr>
          <p:cNvPr id="16" name="Rectangle 15">
            <a:extLst>
              <a:ext uri="{FF2B5EF4-FFF2-40B4-BE49-F238E27FC236}">
                <a16:creationId xmlns:a16="http://schemas.microsoft.com/office/drawing/2014/main" id="{B669BCCB-05BA-7743-8030-619306E83BA4}"/>
              </a:ext>
            </a:extLst>
          </p:cNvPr>
          <p:cNvSpPr/>
          <p:nvPr/>
        </p:nvSpPr>
        <p:spPr>
          <a:xfrm>
            <a:off x="23446" y="3429000"/>
            <a:ext cx="12192000" cy="2568717"/>
          </a:xfrm>
          <a:prstGeom prst="rect">
            <a:avLst/>
          </a:prstGeom>
          <a:solidFill>
            <a:srgbClr val="002060"/>
          </a:solidFill>
        </p:spPr>
        <p:txBody>
          <a:bodyPr wrap="square">
            <a:spAutoFit/>
          </a:bodyPr>
          <a:lstStyle/>
          <a:p>
            <a:pPr>
              <a:lnSpc>
                <a:spcPct val="150000"/>
              </a:lnSpc>
            </a:pPr>
            <a:r>
              <a:rPr lang="en-US" sz="2200" b="1" dirty="0">
                <a:solidFill>
                  <a:schemeClr val="bg1"/>
                </a:solidFill>
                <a:latin typeface="Arial" panose="020B0604020202020204" pitchFamily="34" charset="0"/>
                <a:cs typeface="Arial" panose="020B0604020202020204" pitchFamily="34" charset="0"/>
              </a:rPr>
              <a:t>Strategic Benefit </a:t>
            </a:r>
            <a:r>
              <a:rPr lang="en-US" sz="2200" dirty="0">
                <a:solidFill>
                  <a:schemeClr val="bg1"/>
                </a:solidFill>
                <a:latin typeface="Arial" panose="020B0604020202020204" pitchFamily="34" charset="0"/>
                <a:cs typeface="Arial" panose="020B0604020202020204" pitchFamily="34" charset="0"/>
              </a:rPr>
              <a:t>- With </a:t>
            </a:r>
            <a:r>
              <a:rPr lang="en-US" sz="2200" u="sng" dirty="0">
                <a:solidFill>
                  <a:schemeClr val="bg1"/>
                </a:solidFill>
                <a:latin typeface="Arial" panose="020B0604020202020204" pitchFamily="34" charset="0"/>
                <a:cs typeface="Arial" panose="020B0604020202020204" pitchFamily="34" charset="0"/>
              </a:rPr>
              <a:t>live and ondemand videos </a:t>
            </a:r>
            <a:r>
              <a:rPr lang="en-US" sz="2200" dirty="0">
                <a:solidFill>
                  <a:schemeClr val="bg1"/>
                </a:solidFill>
                <a:latin typeface="Arial" panose="020B0604020202020204" pitchFamily="34" charset="0"/>
                <a:cs typeface="Arial" panose="020B0604020202020204" pitchFamily="34" charset="0"/>
              </a:rPr>
              <a:t>every resort, destination, travel and destination provider can show visitors what they can do before they go and travel such as amazing castle tours, fabulous restaurants, exciting shopping, and engaging events which </a:t>
            </a:r>
            <a:r>
              <a:rPr lang="en-US" sz="2200" u="sng" dirty="0">
                <a:solidFill>
                  <a:schemeClr val="bg1"/>
                </a:solidFill>
                <a:latin typeface="Arial" panose="020B0604020202020204" pitchFamily="34" charset="0"/>
                <a:cs typeface="Arial" panose="020B0604020202020204" pitchFamily="34" charset="0"/>
              </a:rPr>
              <a:t>stimulates the imagination and "wets the appetite" </a:t>
            </a:r>
            <a:r>
              <a:rPr lang="en-US" sz="2200" b="1" u="sng" dirty="0">
                <a:solidFill>
                  <a:schemeClr val="bg1"/>
                </a:solidFill>
                <a:latin typeface="Arial" panose="020B0604020202020204" pitchFamily="34" charset="0"/>
                <a:cs typeface="Arial" panose="020B0604020202020204" pitchFamily="34" charset="0"/>
              </a:rPr>
              <a:t>for the traveler to go travel live sooner and return more often. </a:t>
            </a:r>
          </a:p>
        </p:txBody>
      </p:sp>
      <p:sp>
        <p:nvSpPr>
          <p:cNvPr id="7" name="Rectangle 4">
            <a:extLst>
              <a:ext uri="{FF2B5EF4-FFF2-40B4-BE49-F238E27FC236}">
                <a16:creationId xmlns:a16="http://schemas.microsoft.com/office/drawing/2014/main" id="{AF26FCEA-FE2E-F24A-9696-BE4682FAB5A3}"/>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766141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40620E1-8B97-B246-9B56-F359535B4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6" y="23446"/>
            <a:ext cx="12192000" cy="6096000"/>
          </a:xfrm>
          <a:prstGeom prst="rect">
            <a:avLst/>
          </a:prstGeom>
        </p:spPr>
      </p:pic>
      <p:sp>
        <p:nvSpPr>
          <p:cNvPr id="385" name="Content Placeholder 2"/>
          <p:cNvSpPr txBox="1">
            <a:spLocks noGrp="1"/>
          </p:cNvSpPr>
          <p:nvPr>
            <p:ph type="body" idx="1"/>
          </p:nvPr>
        </p:nvSpPr>
        <p:spPr>
          <a:xfrm>
            <a:off x="248715" y="3429000"/>
            <a:ext cx="11741462" cy="2865002"/>
          </a:xfrm>
          <a:prstGeom prst="rect">
            <a:avLst/>
          </a:prstGeom>
          <a:solidFill>
            <a:srgbClr val="002060"/>
          </a:solidFill>
        </p:spPr>
        <p:txBody>
          <a:bodyPr>
            <a:noAutofit/>
          </a:bodyPr>
          <a:lstStyle/>
          <a:p>
            <a:pPr marL="0" indent="0" defTabSz="758951">
              <a:spcBef>
                <a:spcPts val="800"/>
              </a:spcBef>
              <a:buNone/>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SocialStreamingTV.com Solution - Building Live and Ondemand Video Networks </a:t>
            </a:r>
            <a:r>
              <a:rPr lang="en-US" sz="2200" b="1" dirty="0">
                <a:latin typeface="Arial" panose="020B0604020202020204" pitchFamily="34" charset="0"/>
                <a:cs typeface="Arial" panose="020B0604020202020204" pitchFamily="34" charset="0"/>
              </a:rPr>
              <a:t>Product Features: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Stream up to 55 live video channels simultaneous anytime from almost anywhere to build your own business NetFlix network with </a:t>
            </a:r>
            <a:r>
              <a:rPr lang="en-US" sz="2200" b="1" dirty="0">
                <a:latin typeface="Arial" panose="020B0604020202020204" pitchFamily="34" charset="0"/>
                <a:cs typeface="Arial" panose="020B0604020202020204" pitchFamily="34" charset="0"/>
              </a:rPr>
              <a:t>both live and ondemand video </a:t>
            </a:r>
            <a:r>
              <a:rPr lang="en-US" sz="2200" dirty="0">
                <a:latin typeface="Arial" panose="020B0604020202020204" pitchFamily="34" charset="0"/>
                <a:cs typeface="Arial" panose="020B0604020202020204" pitchFamily="34" charset="0"/>
              </a:rPr>
              <a:t>add more URLs for essentially unlimited live channels for potentially millions of viewers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Viewable without having to login or download an app but users can register to chat/post</a:t>
            </a:r>
          </a:p>
        </p:txBody>
      </p:sp>
      <p:sp>
        <p:nvSpPr>
          <p:cNvPr id="386" name="Rectangle 4"/>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22643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ircuit">
  <a:themeElements>
    <a:clrScheme name="Circuit">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Circuit">
      <a:majorFont>
        <a:latin typeface="Helvetica"/>
        <a:ea typeface="Helvetica"/>
        <a:cs typeface="Helvetica"/>
      </a:majorFont>
      <a:minorFont>
        <a:latin typeface="Calibri"/>
        <a:ea typeface="Calibri"/>
        <a:cs typeface="Calibri"/>
      </a:minorFont>
    </a:fontScheme>
    <a:fmtScheme name="Circu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ircuit">
  <a:themeElements>
    <a:clrScheme name="Circuit">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Circuit">
      <a:majorFont>
        <a:latin typeface="Helvetica"/>
        <a:ea typeface="Helvetica"/>
        <a:cs typeface="Helvetica"/>
      </a:majorFont>
      <a:minorFont>
        <a:latin typeface="Calibri"/>
        <a:ea typeface="Calibri"/>
        <a:cs typeface="Calibri"/>
      </a:minorFont>
    </a:fontScheme>
    <a:fmtScheme name="Circu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8669</TotalTime>
  <Words>4749</Words>
  <Application>Microsoft Macintosh PowerPoint</Application>
  <PresentationFormat>Widescreen</PresentationFormat>
  <Paragraphs>344</Paragraphs>
  <Slides>55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Helvetica</vt:lpstr>
      <vt:lpstr>Skia Regular</vt:lpstr>
      <vt:lpstr>Tw Cen MT</vt:lpstr>
      <vt:lpstr>Circuit</vt:lpstr>
      <vt:lpstr>PowerPoint Presentation</vt:lpstr>
      <vt:lpstr>FAST PITCH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Indepth Features – Use Cases – Award -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Support Professional Education for Production of Live Streaming and Virtual Events </vt:lpstr>
      <vt:lpstr>PowerPoint Presentation</vt:lpstr>
      <vt:lpstr>Enterprise Virtual sales Professional Certification acceleration goals</vt:lpstr>
      <vt:lpstr>Virtual Sales Fundamentals  Professional Certification</vt:lpstr>
      <vt:lpstr>Virtual Sales leadership Professional Certification</vt:lpstr>
      <vt:lpstr>Virtual Sales EXPERT  Professional Certification</vt:lpstr>
      <vt:lpstr>Virtual Sales expert  Professional Certification</vt:lpstr>
      <vt:lpstr>Virtual Teacher-Presenter Events-Meetings  Professional Certification</vt:lpstr>
      <vt:lpstr>Virtual Teacher-Presenter Events-Meetings  Professional Certification</vt:lpstr>
      <vt:lpstr>Virtual Professional class evaluations</vt:lpstr>
      <vt:lpstr>Virtual Professional class evaluations</vt:lpstr>
      <vt:lpstr>Virtual Professional class evaluations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SocialStreaming.com</dc:title>
  <cp:lastModifiedBy>tom cross</cp:lastModifiedBy>
  <cp:revision>109</cp:revision>
  <dcterms:modified xsi:type="dcterms:W3CDTF">2022-12-28T17:19:50Z</dcterms:modified>
</cp:coreProperties>
</file>